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5" r:id="rId2"/>
    <p:sldMasterId id="2147483724" r:id="rId3"/>
    <p:sldMasterId id="2147483729" r:id="rId4"/>
    <p:sldMasterId id="2147483733" r:id="rId5"/>
    <p:sldMasterId id="2147483745" r:id="rId6"/>
  </p:sldMasterIdLst>
  <p:sldIdLst>
    <p:sldId id="256" r:id="rId7"/>
    <p:sldId id="1963" r:id="rId8"/>
    <p:sldId id="258" r:id="rId9"/>
    <p:sldId id="1957" r:id="rId10"/>
    <p:sldId id="259" r:id="rId11"/>
    <p:sldId id="1961" r:id="rId12"/>
    <p:sldId id="1962" r:id="rId13"/>
    <p:sldId id="1969" r:id="rId14"/>
    <p:sldId id="1971" r:id="rId15"/>
    <p:sldId id="1978" r:id="rId16"/>
    <p:sldId id="1948" r:id="rId17"/>
    <p:sldId id="1970" r:id="rId18"/>
    <p:sldId id="1973" r:id="rId19"/>
    <p:sldId id="1974" r:id="rId20"/>
    <p:sldId id="1975" r:id="rId21"/>
    <p:sldId id="1976" r:id="rId22"/>
    <p:sldId id="1981" r:id="rId23"/>
    <p:sldId id="1966" r:id="rId24"/>
    <p:sldId id="1965" r:id="rId25"/>
    <p:sldId id="1979" r:id="rId26"/>
    <p:sldId id="1967" r:id="rId27"/>
    <p:sldId id="1980" r:id="rId28"/>
    <p:sldId id="1972" r:id="rId29"/>
    <p:sldId id="1977" r:id="rId30"/>
    <p:sldId id="1964" r:id="rId31"/>
    <p:sldId id="193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063"/>
    <a:srgbClr val="17214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9" d="100"/>
          <a:sy n="79" d="100"/>
        </p:scale>
        <p:origin x="773" y="8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73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B13DB9B-D378-4E6B-8FA4-452DF397F209}"/>
              </a:ext>
            </a:extLst>
          </p:cNvPr>
          <p:cNvSpPr>
            <a:spLocks noGrp="1"/>
          </p:cNvSpPr>
          <p:nvPr>
            <p:ph type="pic" sz="quarter" idx="16"/>
          </p:nvPr>
        </p:nvSpPr>
        <p:spPr>
          <a:xfrm>
            <a:off x="6096000" y="-1"/>
            <a:ext cx="5314258" cy="6858000"/>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8523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49594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248510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51623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29832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userDrawn="1"/>
        </p:nvSpPr>
        <p:spPr>
          <a:xfrm>
            <a:off x="781742" y="647700"/>
            <a:ext cx="10628516" cy="552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969459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9BE362C5-03AE-447C-8B47-3D5F40463679}"/>
              </a:ext>
            </a:extLst>
          </p:cNvPr>
          <p:cNvSpPr>
            <a:spLocks noGrp="1"/>
          </p:cNvSpPr>
          <p:nvPr>
            <p:ph type="pic" sz="quarter" idx="15"/>
          </p:nvPr>
        </p:nvSpPr>
        <p:spPr>
          <a:xfrm>
            <a:off x="0" y="0"/>
            <a:ext cx="12192000"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1208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par>
                                <p:cTn id="9" presetID="6" presetClass="emph" presetSubtype="0" accel="100000" fill="hold" grpId="1" nodeType="withEffect">
                                  <p:stCondLst>
                                    <p:cond delay="2000"/>
                                  </p:stCondLst>
                                  <p:childTnLst>
                                    <p:animScale>
                                      <p:cBhvr>
                                        <p:cTn id="10" dur="500" fill="hold"/>
                                        <p:tgtEl>
                                          <p:spTgt spid="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42191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429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p:nvSpPr>
        <p:spPr>
          <a:xfrm>
            <a:off x="781742" y="647700"/>
            <a:ext cx="10628516" cy="5524500"/>
          </a:xfrm>
          <a:prstGeom prst="rect">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68099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5EDC9F4-A7C4-4676-AB6E-7148F8580972}"/>
              </a:ext>
            </a:extLst>
          </p:cNvPr>
          <p:cNvSpPr>
            <a:spLocks noGrp="1"/>
          </p:cNvSpPr>
          <p:nvPr>
            <p:ph type="pic" sz="quarter" idx="16"/>
          </p:nvPr>
        </p:nvSpPr>
        <p:spPr>
          <a:xfrm>
            <a:off x="0" y="0"/>
            <a:ext cx="12192000" cy="6858000"/>
          </a:xfrm>
          <a:custGeom>
            <a:avLst/>
            <a:gdLst>
              <a:gd name="connsiteX0" fmla="*/ 0 w 22823488"/>
              <a:gd name="connsiteY0" fmla="*/ 0 h 13716000"/>
              <a:gd name="connsiteX1" fmla="*/ 22823488 w 22823488"/>
              <a:gd name="connsiteY1" fmla="*/ 0 h 13716000"/>
              <a:gd name="connsiteX2" fmla="*/ 22823488 w 22823488"/>
              <a:gd name="connsiteY2" fmla="*/ 13716000 h 13716000"/>
              <a:gd name="connsiteX3" fmla="*/ 0 w 22823488"/>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2823488" h="13716000">
                <a:moveTo>
                  <a:pt x="0" y="0"/>
                </a:moveTo>
                <a:lnTo>
                  <a:pt x="22823488" y="0"/>
                </a:lnTo>
                <a:lnTo>
                  <a:pt x="22823488"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8334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26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21860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6616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93624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165760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18516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397344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42395"/>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1632078" y="1317256"/>
            <a:ext cx="2296586" cy="2042652"/>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4942945" y="1317256"/>
            <a:ext cx="2296586" cy="2042652"/>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8251772" y="1317256"/>
            <a:ext cx="2296586" cy="2042652"/>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04692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627531" y="3132558"/>
            <a:ext cx="2255746" cy="246221"/>
          </a:xfrm>
          <a:prstGeom prst="rect">
            <a:avLst/>
          </a:prstGeom>
          <a:noFill/>
        </p:spPr>
        <p:txBody>
          <a:bodyPr wrap="none" rtlCol="0" anchor="ctr">
            <a:spAutoFit/>
          </a:bodyPr>
          <a:lstStyle/>
          <a:p>
            <a:r>
              <a:rPr lang="en-US" sz="1000" b="1">
                <a:solidFill>
                  <a:schemeClr val="tx1"/>
                </a:solidFill>
                <a:latin typeface="+mj-lt"/>
              </a:rPr>
              <a:t>Nova</a:t>
            </a:r>
            <a:r>
              <a:rPr lang="en-US" sz="1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598178" y="5369276"/>
            <a:ext cx="2086902" cy="8905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249648" y="4528320"/>
            <a:ext cx="501388" cy="501323"/>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293157" y="4571824"/>
            <a:ext cx="414371" cy="414317"/>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344681" y="4624716"/>
            <a:ext cx="311323" cy="30967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394023" y="4672678"/>
            <a:ext cx="212638" cy="212610"/>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438477" y="4619854"/>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b="1" smtClean="0">
                <a:solidFill>
                  <a:schemeClr val="bg1"/>
                </a:solidFill>
                <a:latin typeface="+mj-lt"/>
              </a:rPr>
              <a:pPr algn="ctr"/>
              <a:t>‹#›</a:t>
            </a:fld>
            <a:endParaRPr lang="en-US" sz="6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11679862" y="3250568"/>
            <a:ext cx="356819" cy="35686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11716761" y="3290685"/>
            <a:ext cx="283021" cy="282984"/>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11829832" y="3371063"/>
            <a:ext cx="56879" cy="122229"/>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11679862" y="2839999"/>
            <a:ext cx="356819" cy="35686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11795206" y="2957895"/>
            <a:ext cx="126131" cy="121074"/>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11716761" y="2880117"/>
            <a:ext cx="283021" cy="282984"/>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11679862" y="3661136"/>
            <a:ext cx="356819" cy="35686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11789999" y="3790030"/>
            <a:ext cx="136546" cy="111548"/>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11716761" y="3701253"/>
            <a:ext cx="283021" cy="282984"/>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474709" y="420355"/>
            <a:ext cx="51266" cy="575008"/>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11832638" y="6017187"/>
            <a:ext cx="51266" cy="575008"/>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1" y="0"/>
            <a:ext cx="12192001" cy="6858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45637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7050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3580934" y="647700"/>
            <a:ext cx="7943610" cy="550545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3580934" y="7012382"/>
            <a:ext cx="7943610" cy="550545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3580934" y="-5788152"/>
            <a:ext cx="7943610" cy="550545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627531" y="3132558"/>
            <a:ext cx="2255746" cy="246221"/>
          </a:xfrm>
          <a:prstGeom prst="rect">
            <a:avLst/>
          </a:prstGeom>
          <a:noFill/>
        </p:spPr>
        <p:txBody>
          <a:bodyPr wrap="none" rtlCol="0" anchor="ctr">
            <a:spAutoFit/>
          </a:bodyPr>
          <a:lstStyle/>
          <a:p>
            <a:r>
              <a:rPr lang="en-US" sz="1000" b="1">
                <a:solidFill>
                  <a:schemeClr val="tx1"/>
                </a:solidFill>
                <a:latin typeface="+mj-lt"/>
              </a:rPr>
              <a:t>Nova</a:t>
            </a:r>
            <a:r>
              <a:rPr lang="en-US" sz="1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598178" y="5369276"/>
            <a:ext cx="2086902" cy="8905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249648" y="4528320"/>
            <a:ext cx="501388" cy="501323"/>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293157" y="4571824"/>
            <a:ext cx="414371" cy="414317"/>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344681" y="4624716"/>
            <a:ext cx="311323" cy="30967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394023" y="4672678"/>
            <a:ext cx="212638" cy="212610"/>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438477" y="4619854"/>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b="1" smtClean="0">
                <a:solidFill>
                  <a:schemeClr val="bg1"/>
                </a:solidFill>
                <a:latin typeface="+mj-lt"/>
              </a:rPr>
              <a:pPr algn="ctr"/>
              <a:t>‹#›</a:t>
            </a:fld>
            <a:endParaRPr lang="en-US" sz="6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11679862" y="3250568"/>
            <a:ext cx="356819" cy="35686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11716761" y="3290685"/>
            <a:ext cx="283021" cy="282984"/>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11829832" y="3371063"/>
            <a:ext cx="56879" cy="122229"/>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11679862" y="2839999"/>
            <a:ext cx="356819" cy="35686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11795206" y="2957895"/>
            <a:ext cx="126131" cy="121074"/>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11716761" y="2880117"/>
            <a:ext cx="283021" cy="282984"/>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11679862" y="3661136"/>
            <a:ext cx="356819" cy="35686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11789999" y="3790030"/>
            <a:ext cx="136546" cy="111548"/>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60952" tIns="30476" rIns="60952" bIns="30476" numCol="1" anchor="t" anchorCtr="0" compatLnSpc="1">
            <a:prstTxWarp prst="textNoShape">
              <a:avLst/>
            </a:prstTxWarp>
          </a:bodyPr>
          <a:lstStyle/>
          <a:p>
            <a:endParaRPr lang="en-US" sz="16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11716761" y="3701253"/>
            <a:ext cx="283021" cy="282984"/>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474709" y="420355"/>
            <a:ext cx="51266" cy="575008"/>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11832638" y="6017187"/>
            <a:ext cx="51266" cy="575008"/>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accent3"/>
                </a:solidFill>
              </a:endParaRPr>
            </a:p>
          </p:txBody>
        </p:sp>
      </p:grpSp>
    </p:spTree>
    <p:extLst>
      <p:ext uri="{BB962C8B-B14F-4D97-AF65-F5344CB8AC3E}">
        <p14:creationId xmlns:p14="http://schemas.microsoft.com/office/powerpoint/2010/main" val="166769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1778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209439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6870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04C2FF6-2493-49BF-A669-B408C3A49878}"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BA169B-875F-4564-BAC6-94D477001FD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56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4C2FF6-2493-49BF-A669-B408C3A49878}"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BA169B-875F-4564-BAC6-94D477001FDB}" type="slidenum">
              <a:rPr lang="en-IN" smtClean="0"/>
              <a:t>‹#›</a:t>
            </a:fld>
            <a:endParaRPr lang="en-IN"/>
          </a:p>
        </p:txBody>
      </p:sp>
    </p:spTree>
    <p:extLst>
      <p:ext uri="{BB962C8B-B14F-4D97-AF65-F5344CB8AC3E}">
        <p14:creationId xmlns:p14="http://schemas.microsoft.com/office/powerpoint/2010/main" val="38456882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4C2FF6-2493-49BF-A669-B408C3A49878}"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BA169B-875F-4564-BAC6-94D477001FD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109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4C2FF6-2493-49BF-A669-B408C3A49878}"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BA169B-875F-4564-BAC6-94D477001FDB}" type="slidenum">
              <a:rPr lang="en-IN" smtClean="0"/>
              <a:t>‹#›</a:t>
            </a:fld>
            <a:endParaRPr lang="en-IN"/>
          </a:p>
        </p:txBody>
      </p:sp>
    </p:spTree>
    <p:extLst>
      <p:ext uri="{BB962C8B-B14F-4D97-AF65-F5344CB8AC3E}">
        <p14:creationId xmlns:p14="http://schemas.microsoft.com/office/powerpoint/2010/main" val="254074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4C2FF6-2493-49BF-A669-B408C3A49878}" type="datetimeFigureOut">
              <a:rPr lang="en-IN" smtClean="0"/>
              <a:t>18-05-2023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BA169B-875F-4564-BAC6-94D477001FDB}" type="slidenum">
              <a:rPr lang="en-IN" smtClean="0"/>
              <a:t>‹#›</a:t>
            </a:fld>
            <a:endParaRPr lang="en-IN"/>
          </a:p>
        </p:txBody>
      </p:sp>
    </p:spTree>
    <p:extLst>
      <p:ext uri="{BB962C8B-B14F-4D97-AF65-F5344CB8AC3E}">
        <p14:creationId xmlns:p14="http://schemas.microsoft.com/office/powerpoint/2010/main" val="472708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4C2FF6-2493-49BF-A669-B408C3A49878}" type="datetimeFigureOut">
              <a:rPr lang="en-IN" smtClean="0"/>
              <a:t>18-05-2023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BA169B-875F-4564-BAC6-94D477001FDB}" type="slidenum">
              <a:rPr lang="en-IN" smtClean="0"/>
              <a:t>‹#›</a:t>
            </a:fld>
            <a:endParaRPr lang="en-IN"/>
          </a:p>
        </p:txBody>
      </p:sp>
    </p:spTree>
    <p:extLst>
      <p:ext uri="{BB962C8B-B14F-4D97-AF65-F5344CB8AC3E}">
        <p14:creationId xmlns:p14="http://schemas.microsoft.com/office/powerpoint/2010/main" val="1418030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10628516"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716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C2FF6-2493-49BF-A669-B408C3A49878}" type="datetimeFigureOut">
              <a:rPr lang="en-IN" smtClean="0"/>
              <a:t>18-05-2023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BA169B-875F-4564-BAC6-94D477001FDB}" type="slidenum">
              <a:rPr lang="en-IN" smtClean="0"/>
              <a:t>‹#›</a:t>
            </a:fld>
            <a:endParaRPr lang="en-IN"/>
          </a:p>
        </p:txBody>
      </p:sp>
    </p:spTree>
    <p:extLst>
      <p:ext uri="{BB962C8B-B14F-4D97-AF65-F5344CB8AC3E}">
        <p14:creationId xmlns:p14="http://schemas.microsoft.com/office/powerpoint/2010/main" val="1742864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4C2FF6-2493-49BF-A669-B408C3A49878}"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BA169B-875F-4564-BAC6-94D477001FDB}" type="slidenum">
              <a:rPr lang="en-IN" smtClean="0"/>
              <a:t>‹#›</a:t>
            </a:fld>
            <a:endParaRPr lang="en-IN"/>
          </a:p>
        </p:txBody>
      </p:sp>
    </p:spTree>
    <p:extLst>
      <p:ext uri="{BB962C8B-B14F-4D97-AF65-F5344CB8AC3E}">
        <p14:creationId xmlns:p14="http://schemas.microsoft.com/office/powerpoint/2010/main" val="4487013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4C2FF6-2493-49BF-A669-B408C3A49878}"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BA169B-875F-4564-BAC6-94D477001FD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2090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4C2FF6-2493-49BF-A669-B408C3A49878}"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BA169B-875F-4564-BAC6-94D477001FDB}" type="slidenum">
              <a:rPr lang="en-IN" smtClean="0"/>
              <a:t>‹#›</a:t>
            </a:fld>
            <a:endParaRPr lang="en-IN"/>
          </a:p>
        </p:txBody>
      </p:sp>
    </p:spTree>
    <p:extLst>
      <p:ext uri="{BB962C8B-B14F-4D97-AF65-F5344CB8AC3E}">
        <p14:creationId xmlns:p14="http://schemas.microsoft.com/office/powerpoint/2010/main" val="29818469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4C2FF6-2493-49BF-A669-B408C3A49878}"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BA169B-875F-4564-BAC6-94D477001FDB}"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6429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C60DAF7-55EF-4467-A207-F345DBF0A780}" type="datetime3">
              <a:rPr lang="en-US" smtClean="0"/>
              <a:t>18 May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67241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71FA7E-0AC3-48E5-993C-6403EE473F36}" type="datetime3">
              <a:rPr lang="en-US" smtClean="0"/>
              <a:t>18 May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004862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644DF9-5906-443E-8FBF-4E0A61B0B119}" type="datetime3">
              <a:rPr lang="en-US" smtClean="0"/>
              <a:t>18 May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2617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741877-A574-4EDA-AF83-C400A8233A5B}" type="datetime3">
              <a:rPr lang="en-US" smtClean="0"/>
              <a:t>18 May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25903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90BEC7-98AA-45F2-BC84-E7A4A017B381}" type="datetime3">
              <a:rPr lang="en-US" smtClean="0"/>
              <a:t>18 May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943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0F4C81-9939-41D0-86EF-EA52E53D1D3D}"/>
              </a:ext>
            </a:extLst>
          </p:cNvPr>
          <p:cNvSpPr>
            <a:spLocks noGrp="1"/>
          </p:cNvSpPr>
          <p:nvPr>
            <p:ph type="pic" sz="quarter" idx="16"/>
          </p:nvPr>
        </p:nvSpPr>
        <p:spPr>
          <a:xfrm>
            <a:off x="4827269" y="1119808"/>
            <a:ext cx="2537461" cy="2537791"/>
          </a:xfrm>
          <a:custGeom>
            <a:avLst/>
            <a:gdLst>
              <a:gd name="connsiteX0" fmla="*/ 2537791 w 5075582"/>
              <a:gd name="connsiteY0" fmla="*/ 0 h 5075582"/>
              <a:gd name="connsiteX1" fmla="*/ 5075582 w 5075582"/>
              <a:gd name="connsiteY1" fmla="*/ 2537791 h 5075582"/>
              <a:gd name="connsiteX2" fmla="*/ 2537791 w 5075582"/>
              <a:gd name="connsiteY2" fmla="*/ 5075582 h 5075582"/>
              <a:gd name="connsiteX3" fmla="*/ 0 w 5075582"/>
              <a:gd name="connsiteY3" fmla="*/ 2537791 h 5075582"/>
              <a:gd name="connsiteX4" fmla="*/ 2537791 w 5075582"/>
              <a:gd name="connsiteY4" fmla="*/ 0 h 507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582" h="5075582">
                <a:moveTo>
                  <a:pt x="2537791" y="0"/>
                </a:moveTo>
                <a:cubicBezTo>
                  <a:pt x="3939374" y="0"/>
                  <a:pt x="5075582" y="1136208"/>
                  <a:pt x="5075582" y="2537791"/>
                </a:cubicBezTo>
                <a:cubicBezTo>
                  <a:pt x="5075582" y="3939374"/>
                  <a:pt x="3939374" y="5075582"/>
                  <a:pt x="2537791" y="5075582"/>
                </a:cubicBezTo>
                <a:cubicBezTo>
                  <a:pt x="1136208" y="5075582"/>
                  <a:pt x="0" y="3939374"/>
                  <a:pt x="0" y="2537791"/>
                </a:cubicBezTo>
                <a:cubicBezTo>
                  <a:pt x="0" y="1136208"/>
                  <a:pt x="1136208" y="0"/>
                  <a:pt x="25377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4206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A2C0FC-8963-42C2-913A-9C72E9BFD5AB}" type="datetime3">
              <a:rPr lang="en-US" smtClean="0"/>
              <a:t>18 May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49586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82085C-AF56-4C00-A80F-C04D6A7591DE}" type="datetime3">
              <a:rPr lang="en-US" smtClean="0"/>
              <a:t>18 May 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59319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FA527C-E68A-4A9A-AFFB-03EFEDE1BF3B}" type="datetime3">
              <a:rPr lang="en-US" smtClean="0"/>
              <a:t>18 May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23965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0ABD81-B38F-406C-B99E-04BCBF302DAD}" type="datetime3">
              <a:rPr lang="en-US" smtClean="0"/>
              <a:t>18 May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73089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6D00B-4701-45C8-AC22-6C90417D0D3A}" type="datetime3">
              <a:rPr lang="en-US" smtClean="0"/>
              <a:t>18 May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16946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D1D414-A562-4B8E-82DE-54387101456C}" type="datetime3">
              <a:rPr lang="en-US" smtClean="0"/>
              <a:t>18 May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390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0EE7DA-954F-470F-B4FB-970B10427B29}"/>
              </a:ext>
            </a:extLst>
          </p:cNvPr>
          <p:cNvSpPr>
            <a:spLocks noGrp="1"/>
          </p:cNvSpPr>
          <p:nvPr>
            <p:ph type="pic" sz="quarter" idx="16"/>
          </p:nvPr>
        </p:nvSpPr>
        <p:spPr>
          <a:xfrm>
            <a:off x="4526197" y="1082616"/>
            <a:ext cx="3139606" cy="4692770"/>
          </a:xfrm>
          <a:custGeom>
            <a:avLst/>
            <a:gdLst>
              <a:gd name="connsiteX0" fmla="*/ 0 w 6280030"/>
              <a:gd name="connsiteY0" fmla="*/ 0 h 9385539"/>
              <a:gd name="connsiteX1" fmla="*/ 6280030 w 6280030"/>
              <a:gd name="connsiteY1" fmla="*/ 0 h 9385539"/>
              <a:gd name="connsiteX2" fmla="*/ 6280030 w 6280030"/>
              <a:gd name="connsiteY2" fmla="*/ 9385539 h 9385539"/>
              <a:gd name="connsiteX3" fmla="*/ 0 w 6280030"/>
              <a:gd name="connsiteY3" fmla="*/ 9385539 h 9385539"/>
            </a:gdLst>
            <a:ahLst/>
            <a:cxnLst>
              <a:cxn ang="0">
                <a:pos x="connsiteX0" y="connsiteY0"/>
              </a:cxn>
              <a:cxn ang="0">
                <a:pos x="connsiteX1" y="connsiteY1"/>
              </a:cxn>
              <a:cxn ang="0">
                <a:pos x="connsiteX2" y="connsiteY2"/>
              </a:cxn>
              <a:cxn ang="0">
                <a:pos x="connsiteX3" y="connsiteY3"/>
              </a:cxn>
            </a:cxnLst>
            <a:rect l="l" t="t" r="r" b="b"/>
            <a:pathLst>
              <a:path w="6280030" h="9385539">
                <a:moveTo>
                  <a:pt x="0" y="0"/>
                </a:moveTo>
                <a:lnTo>
                  <a:pt x="6280030" y="0"/>
                </a:lnTo>
                <a:lnTo>
                  <a:pt x="6280030" y="9385539"/>
                </a:lnTo>
                <a:lnTo>
                  <a:pt x="0" y="9385539"/>
                </a:lnTo>
                <a:close/>
              </a:path>
            </a:pathLst>
          </a:custGeom>
          <a:pattFill prst="pct60">
            <a:fgClr>
              <a:schemeClr val="bg1"/>
            </a:fgClr>
            <a:bgClr>
              <a:schemeClr val="bg1">
                <a:lumMod val="85000"/>
              </a:schemeClr>
            </a:bgClr>
          </a:pattFill>
          <a:effectLst>
            <a:outerShdw dist="266700" dir="2700000" algn="tl" rotWithShape="0">
              <a:prstClr val="black">
                <a:alpha val="23000"/>
              </a:prst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850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5.55112E-17 0 L -0.02246 -0.05093 " pathEditMode="relative" rAng="0" ptsTypes="AA">
                                      <p:cBhvr>
                                        <p:cTn id="6" dur="2000" fill="hold"/>
                                        <p:tgtEl>
                                          <p:spTgt spid="4"/>
                                        </p:tgtEl>
                                        <p:attrNameLst>
                                          <p:attrName>ppt_x</p:attrName>
                                          <p:attrName>ppt_y</p:attrName>
                                        </p:attrNameLst>
                                      </p:cBhvr>
                                      <p:rCtr x="-1126" y="-2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781742" y="647700"/>
            <a:ext cx="10628516"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07522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3616788" y="647700"/>
            <a:ext cx="7793470"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8927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900" fill="hold"/>
                                        <p:tgtEl>
                                          <p:spTgt spid="4"/>
                                        </p:tgtEl>
                                        <p:attrNameLst>
                                          <p:attrName>ppt_x</p:attrName>
                                        </p:attrNameLst>
                                      </p:cBhvr>
                                      <p:tavLst>
                                        <p:tav tm="0">
                                          <p:val>
                                            <p:strVal val="0-#ppt_w/2"/>
                                          </p:val>
                                        </p:tav>
                                        <p:tav tm="100000">
                                          <p:val>
                                            <p:strVal val="#ppt_x"/>
                                          </p:val>
                                        </p:tav>
                                      </p:tavLst>
                                    </p:anim>
                                    <p:anim calcmode="lin" valueType="num">
                                      <p:cBhvr additive="base">
                                        <p:cTn id="8" dur="19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D2B06C0-CBE8-405B-8A49-1EDA08527EB6}"/>
              </a:ext>
            </a:extLst>
          </p:cNvPr>
          <p:cNvSpPr>
            <a:spLocks noGrp="1"/>
          </p:cNvSpPr>
          <p:nvPr>
            <p:ph type="pic" sz="quarter" idx="16"/>
          </p:nvPr>
        </p:nvSpPr>
        <p:spPr>
          <a:xfrm>
            <a:off x="1566817" y="1035169"/>
            <a:ext cx="3476803" cy="4917057"/>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1295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hyperlink" Target="https://www.linkedin.com/" TargetMode="Externa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hyperlink" Target="https://www.facebook.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hyperlink" Target="https://twitter.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hyperlink" Target="https://twitter.com/" TargetMode="Externa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hyperlink" Target="https://www.linkedin.com/" TargetMode="External"/><Relationship Id="rId5" Type="http://schemas.openxmlformats.org/officeDocument/2006/relationships/slideLayout" Target="../slideLayouts/slideLayout23.xml"/><Relationship Id="rId10" Type="http://schemas.openxmlformats.org/officeDocument/2006/relationships/hyperlink" Target="https://www.facebook.com/" TargetMode="External"/><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29.xml"/><Relationship Id="rId7" Type="http://schemas.openxmlformats.org/officeDocument/2006/relationships/hyperlink" Target="https://www.linkedin.com/" TargetMode="Externa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hyperlink" Target="https://www.facebook.com/" TargetMode="External"/><Relationship Id="rId5" Type="http://schemas.openxmlformats.org/officeDocument/2006/relationships/theme" Target="../theme/theme3.xml"/><Relationship Id="rId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hyperlink" Target="https://twitter.com/" TargetMode="Externa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hyperlink" Target="https://www.linkedin.com/" TargetMode="External"/><Relationship Id="rId5" Type="http://schemas.openxmlformats.org/officeDocument/2006/relationships/hyperlink" Target="https://www.facebook.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706400" y="3213557"/>
            <a:ext cx="2193749" cy="430887"/>
          </a:xfrm>
          <a:prstGeom prst="rect">
            <a:avLst/>
          </a:prstGeom>
          <a:noFill/>
        </p:spPr>
        <p:txBody>
          <a:bodyPr wrap="square" rtlCol="0">
            <a:spAutoFit/>
          </a:bodyPr>
          <a:lstStyle/>
          <a:p>
            <a:pPr algn="ctr"/>
            <a:r>
              <a:rPr lang="en-US" sz="2200" b="1">
                <a:solidFill>
                  <a:schemeClr val="tx1">
                    <a:lumMod val="75000"/>
                    <a:lumOff val="25000"/>
                  </a:schemeClr>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userDrawn="1"/>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userDrawn="1"/>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userDrawn="1"/>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C380AAD-F2FA-45C0-8E9A-7EB16B1B4A98}"/>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E5FE36DE-0EA9-473F-94B8-3B3465E3D61C}"/>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9F186FDB-D6AF-440D-A40E-CCF5CADEF9E6}"/>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20"/>
            <a:extLst>
              <a:ext uri="{FF2B5EF4-FFF2-40B4-BE49-F238E27FC236}">
                <a16:creationId xmlns:a16="http://schemas.microsoft.com/office/drawing/2014/main" id="{021A4BD3-DB22-452B-AA16-E0FB725A3A15}"/>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21"/>
            <a:extLst>
              <a:ext uri="{FF2B5EF4-FFF2-40B4-BE49-F238E27FC236}">
                <a16:creationId xmlns:a16="http://schemas.microsoft.com/office/drawing/2014/main" id="{D59A1D9A-1868-436E-88A5-596BB8E90D15}"/>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22"/>
            <a:extLst>
              <a:ext uri="{FF2B5EF4-FFF2-40B4-BE49-F238E27FC236}">
                <a16:creationId xmlns:a16="http://schemas.microsoft.com/office/drawing/2014/main" id="{165F9169-AF2C-4EAF-B70B-7EF599DBD92E}"/>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35336553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gradFill>
                  <a:gsLst>
                    <a:gs pos="100000">
                      <a:schemeClr val="accent2"/>
                    </a:gs>
                    <a:gs pos="0">
                      <a:schemeClr val="accent1"/>
                    </a:gs>
                  </a:gsLst>
                  <a:path path="circle">
                    <a:fillToRect l="100000" t="100000"/>
                  </a:path>
                </a:gra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22E62E27-1EE7-46EB-8658-697E45DDED28}"/>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821C6D63-4CBB-46D1-A2BF-67C4FB93FD9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F4B1C264-B6AF-4599-9E79-44476CB296DC}"/>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0"/>
            <a:extLst>
              <a:ext uri="{FF2B5EF4-FFF2-40B4-BE49-F238E27FC236}">
                <a16:creationId xmlns:a16="http://schemas.microsoft.com/office/drawing/2014/main" id="{11F06F7A-CC92-4E47-B5AB-1F05826A7131}"/>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1"/>
            <a:extLst>
              <a:ext uri="{FF2B5EF4-FFF2-40B4-BE49-F238E27FC236}">
                <a16:creationId xmlns:a16="http://schemas.microsoft.com/office/drawing/2014/main" id="{D5F34549-D713-482A-B0E4-C964E4BDB659}"/>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2"/>
            <a:extLst>
              <a:ext uri="{FF2B5EF4-FFF2-40B4-BE49-F238E27FC236}">
                <a16:creationId xmlns:a16="http://schemas.microsoft.com/office/drawing/2014/main" id="{3834A304-8DB7-4267-BED2-2A07941AF697}"/>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100757873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4141904" y="-1722485"/>
            <a:ext cx="9645422" cy="9644166"/>
          </a:xfrm>
          <a:prstGeom prst="roundRect">
            <a:avLst>
              <a:gd name="adj" fmla="val 42902"/>
            </a:avLst>
          </a:prstGeom>
          <a:solidFill>
            <a:schemeClr val="tx1">
              <a:lumMod val="75000"/>
              <a:lumOff val="25000"/>
            </a:schemeClr>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en-US" sz="900"/>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5668722" y="-1722484"/>
            <a:ext cx="9645422" cy="9644166"/>
          </a:xfrm>
          <a:prstGeom prst="roundRect">
            <a:avLst>
              <a:gd name="adj" fmla="val 41785"/>
            </a:avLst>
          </a:prstGeom>
          <a:solidFill>
            <a:schemeClr val="tx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en-US" sz="900"/>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4855017" y="-1482419"/>
            <a:ext cx="9645422" cy="9644166"/>
          </a:xfrm>
          <a:prstGeom prst="roundRect">
            <a:avLst>
              <a:gd name="adj" fmla="val 42623"/>
            </a:avLst>
          </a:prstGeom>
          <a:solidFill>
            <a:schemeClr val="tx1">
              <a:lumMod val="90000"/>
              <a:lumOff val="10000"/>
            </a:schemeClr>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en-US" sz="900"/>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10547818" y="2927923"/>
            <a:ext cx="2507418" cy="246221"/>
          </a:xfrm>
          <a:prstGeom prst="rect">
            <a:avLst/>
          </a:prstGeom>
          <a:noFill/>
        </p:spPr>
        <p:txBody>
          <a:bodyPr wrap="none" rtlCol="0" anchor="ctr">
            <a:spAutoFit/>
          </a:bodyPr>
          <a:lstStyle/>
          <a:p>
            <a:pPr algn="l"/>
            <a:r>
              <a:rPr lang="en-US" sz="1000" b="1">
                <a:solidFill>
                  <a:schemeClr val="bg1"/>
                </a:solidFill>
                <a:latin typeface="+mj-lt"/>
              </a:rPr>
              <a:t>Massive X</a:t>
            </a:r>
            <a:r>
              <a:rPr lang="en-US" sz="1000">
                <a:solidFill>
                  <a:schemeClr val="bg1"/>
                </a:solidFill>
              </a:rPr>
              <a:t> presentation to </a:t>
            </a:r>
            <a:r>
              <a:rPr lang="en-US" sz="1000" b="0">
                <a:solidFill>
                  <a:schemeClr val="bg1"/>
                </a:solidFill>
              </a:rPr>
              <a:t>DesignBall</a:t>
            </a:r>
            <a:r>
              <a:rPr lang="en-US" sz="1000">
                <a:solidFill>
                  <a:schemeClr val="bg1"/>
                </a:solidFill>
              </a:rPr>
              <a:t> team</a:t>
            </a: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25" name="Oval 24">
            <a:extLst>
              <a:ext uri="{FF2B5EF4-FFF2-40B4-BE49-F238E27FC236}">
                <a16:creationId xmlns:a16="http://schemas.microsoft.com/office/drawing/2014/main" id="{5D960FB0-8447-4FCD-A581-62E51B5D0165}"/>
              </a:ext>
            </a:extLst>
          </p:cNvPr>
          <p:cNvSpPr/>
          <p:nvPr userDrawn="1"/>
        </p:nvSpPr>
        <p:spPr>
          <a:xfrm>
            <a:off x="364772" y="369582"/>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Oval 25">
            <a:extLst>
              <a:ext uri="{FF2B5EF4-FFF2-40B4-BE49-F238E27FC236}">
                <a16:creationId xmlns:a16="http://schemas.microsoft.com/office/drawing/2014/main" id="{EDFFAEDF-0E56-47A5-BA3A-F6274E35E997}"/>
              </a:ext>
            </a:extLst>
          </p:cNvPr>
          <p:cNvSpPr/>
          <p:nvPr userDrawn="1"/>
        </p:nvSpPr>
        <p:spPr>
          <a:xfrm>
            <a:off x="364772" y="518410"/>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Oval 26">
            <a:extLst>
              <a:ext uri="{FF2B5EF4-FFF2-40B4-BE49-F238E27FC236}">
                <a16:creationId xmlns:a16="http://schemas.microsoft.com/office/drawing/2014/main" id="{79F6447D-2811-4A41-8421-1C9ED5806297}"/>
              </a:ext>
            </a:extLst>
          </p:cNvPr>
          <p:cNvSpPr/>
          <p:nvPr userDrawn="1"/>
        </p:nvSpPr>
        <p:spPr>
          <a:xfrm>
            <a:off x="364772" y="667238"/>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bg1"/>
                </a:solidFill>
                <a:latin typeface="+mj-lt"/>
              </a:rPr>
              <a:pPr algn="ctr"/>
              <a:t>‹#›</a:t>
            </a:fld>
            <a:endParaRPr lang="en-US" sz="700" b="1">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36" name="Rectangle 35">
            <a:hlinkClick r:id="rId6"/>
            <a:extLst>
              <a:ext uri="{FF2B5EF4-FFF2-40B4-BE49-F238E27FC236}">
                <a16:creationId xmlns:a16="http://schemas.microsoft.com/office/drawing/2014/main" id="{5C495195-C8DB-4683-AE3A-416735EDBDC5}"/>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37" name="Rectangle 36">
            <a:hlinkClick r:id="rId7"/>
            <a:extLst>
              <a:ext uri="{FF2B5EF4-FFF2-40B4-BE49-F238E27FC236}">
                <a16:creationId xmlns:a16="http://schemas.microsoft.com/office/drawing/2014/main" id="{C4EFF9EF-EF3C-4431-BA59-A45F6F6334BC}"/>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38" name="Rectangle 37">
            <a:hlinkClick r:id="rId8"/>
            <a:extLst>
              <a:ext uri="{FF2B5EF4-FFF2-40B4-BE49-F238E27FC236}">
                <a16:creationId xmlns:a16="http://schemas.microsoft.com/office/drawing/2014/main" id="{C20E70F6-BC74-4510-80BB-74FC20CF63AA}"/>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172416810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5"/>
            <a:extLst>
              <a:ext uri="{FF2B5EF4-FFF2-40B4-BE49-F238E27FC236}">
                <a16:creationId xmlns:a16="http://schemas.microsoft.com/office/drawing/2014/main" id="{C1A05CED-D825-4423-B437-E98239752205}"/>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6"/>
            <a:extLst>
              <a:ext uri="{FF2B5EF4-FFF2-40B4-BE49-F238E27FC236}">
                <a16:creationId xmlns:a16="http://schemas.microsoft.com/office/drawing/2014/main" id="{C3BFFE27-40D7-4368-A3B4-782C986B1372}"/>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7"/>
            <a:extLst>
              <a:ext uri="{FF2B5EF4-FFF2-40B4-BE49-F238E27FC236}">
                <a16:creationId xmlns:a16="http://schemas.microsoft.com/office/drawing/2014/main" id="{3EC3E93D-FF4A-45D0-B764-196D70240EE1}"/>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86490111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4C2FF6-2493-49BF-A669-B408C3A49878}" type="datetimeFigureOut">
              <a:rPr lang="en-IN" smtClean="0"/>
              <a:t>18-05-2023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4BA169B-875F-4564-BAC6-94D477001FDB}"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4175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938C2-0D9A-41DA-A0F6-9A5D970295AA}" type="datetime3">
              <a:rPr lang="en-US" smtClean="0"/>
              <a:t>18 May 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8325751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5.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55/2022/3404858" TargetMode="External"/><Relationship Id="rId2" Type="http://schemas.openxmlformats.org/officeDocument/2006/relationships/hyperlink" Target="https://doi.org/10.5201/ipol.2022.439" TargetMode="Externa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5967C1-C326-9D1E-F6A7-62D9EB1F8CE3}"/>
              </a:ext>
            </a:extLst>
          </p:cNvPr>
          <p:cNvSpPr>
            <a:spLocks noGrp="1"/>
          </p:cNvSpPr>
          <p:nvPr/>
        </p:nvSpPr>
        <p:spPr>
          <a:xfrm>
            <a:off x="1212980" y="1969573"/>
            <a:ext cx="9562322" cy="112818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Change Detection on Satellite images using Deep learning techniques </a:t>
            </a:r>
          </a:p>
          <a:p>
            <a:r>
              <a:rPr lang="en-US" sz="2000" dirty="0">
                <a:solidFill>
                  <a:srgbClr val="002060"/>
                </a:solidFill>
                <a:latin typeface="Times New Roman" panose="02020603050405020304" pitchFamily="18" charset="0"/>
                <a:cs typeface="Times New Roman" panose="02020603050405020304" pitchFamily="18" charset="0"/>
              </a:rPr>
              <a:t>(AI/ML/DL)</a:t>
            </a:r>
            <a:endParaRPr lang="en-US" sz="2800" dirty="0">
              <a:solidFill>
                <a:srgbClr val="002060"/>
              </a:solidFill>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6CA88DA1-B191-9DB9-B3D4-902BBEE445BC}"/>
              </a:ext>
            </a:extLst>
          </p:cNvPr>
          <p:cNvSpPr>
            <a:spLocks noGrp="1"/>
          </p:cNvSpPr>
          <p:nvPr/>
        </p:nvSpPr>
        <p:spPr>
          <a:xfrm>
            <a:off x="2668555" y="4081397"/>
            <a:ext cx="6652727" cy="162212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900" dirty="0">
                <a:solidFill>
                  <a:srgbClr val="C00000"/>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Presented by</a:t>
            </a:r>
          </a:p>
          <a:p>
            <a:r>
              <a:rPr lang="en-US" sz="1900" b="1" dirty="0">
                <a:solidFill>
                  <a:srgbClr val="7030A0"/>
                </a:solidFill>
                <a:latin typeface="Times New Roman" panose="02020603050405020304" pitchFamily="18" charset="0"/>
                <a:cs typeface="Times New Roman" panose="02020603050405020304" pitchFamily="18" charset="0"/>
              </a:rPr>
              <a:t>Mr. Ajay Kumar Varma </a:t>
            </a:r>
            <a:r>
              <a:rPr lang="en-US" sz="1900" b="1" dirty="0" err="1">
                <a:solidFill>
                  <a:srgbClr val="7030A0"/>
                </a:solidFill>
                <a:latin typeface="Times New Roman" panose="02020603050405020304" pitchFamily="18" charset="0"/>
                <a:cs typeface="Times New Roman" panose="02020603050405020304" pitchFamily="18" charset="0"/>
              </a:rPr>
              <a:t>Nagaraju</a:t>
            </a:r>
            <a:r>
              <a:rPr lang="en-US" sz="1900" b="1" dirty="0">
                <a:solidFill>
                  <a:srgbClr val="7030A0"/>
                </a:solidFill>
                <a:latin typeface="Times New Roman" panose="02020603050405020304" pitchFamily="18" charset="0"/>
                <a:cs typeface="Times New Roman" panose="02020603050405020304" pitchFamily="18" charset="0"/>
              </a:rPr>
              <a:t> (208W1A12A1)</a:t>
            </a:r>
          </a:p>
          <a:p>
            <a:r>
              <a:rPr lang="en-US" sz="1900" b="1" dirty="0">
                <a:solidFill>
                  <a:srgbClr val="7030A0"/>
                </a:solidFill>
                <a:latin typeface="Times New Roman" panose="02020603050405020304" pitchFamily="18" charset="0"/>
                <a:cs typeface="Times New Roman" panose="02020603050405020304" pitchFamily="18" charset="0"/>
              </a:rPr>
              <a:t>Ms. Latha Sri </a:t>
            </a:r>
            <a:r>
              <a:rPr lang="en-US" sz="1900" b="1" dirty="0" err="1">
                <a:solidFill>
                  <a:srgbClr val="7030A0"/>
                </a:solidFill>
                <a:latin typeface="Times New Roman" panose="02020603050405020304" pitchFamily="18" charset="0"/>
                <a:cs typeface="Times New Roman" panose="02020603050405020304" pitchFamily="18" charset="0"/>
              </a:rPr>
              <a:t>Pallapati</a:t>
            </a:r>
            <a:r>
              <a:rPr lang="en-US" sz="1900" b="1" dirty="0">
                <a:solidFill>
                  <a:srgbClr val="7030A0"/>
                </a:solidFill>
                <a:latin typeface="Times New Roman" panose="02020603050405020304" pitchFamily="18" charset="0"/>
                <a:cs typeface="Times New Roman" panose="02020603050405020304" pitchFamily="18" charset="0"/>
              </a:rPr>
              <a:t> (218W5A1209)</a:t>
            </a:r>
            <a:endParaRPr lang="en-US" b="1" dirty="0">
              <a:solidFill>
                <a:srgbClr val="7030A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8865957-0713-EF7E-2B6F-6EBEB46E7B42}"/>
              </a:ext>
            </a:extLst>
          </p:cNvPr>
          <p:cNvPicPr>
            <a:picLocks noChangeAspect="1" noChangeArrowheads="1"/>
          </p:cNvPicPr>
          <p:nvPr/>
        </p:nvPicPr>
        <p:blipFill>
          <a:blip r:embed="rId2" cstate="print"/>
          <a:srcRect/>
          <a:stretch>
            <a:fillRect/>
          </a:stretch>
        </p:blipFill>
        <p:spPr bwMode="auto">
          <a:xfrm>
            <a:off x="342014" y="345495"/>
            <a:ext cx="1600199" cy="1128189"/>
          </a:xfrm>
          <a:prstGeom prst="rect">
            <a:avLst/>
          </a:prstGeom>
          <a:noFill/>
          <a:ln>
            <a:noFill/>
          </a:ln>
        </p:spPr>
      </p:pic>
      <p:pic>
        <p:nvPicPr>
          <p:cNvPr id="14" name="Picture 13" descr="Image result for vrsec">
            <a:extLst>
              <a:ext uri="{FF2B5EF4-FFF2-40B4-BE49-F238E27FC236}">
                <a16:creationId xmlns:a16="http://schemas.microsoft.com/office/drawing/2014/main" id="{97198D6A-BBC2-2321-8A40-B61517C080E7}"/>
              </a:ext>
            </a:extLst>
          </p:cNvPr>
          <p:cNvPicPr>
            <a:picLocks noChangeAspect="1" noChangeArrowheads="1"/>
          </p:cNvPicPr>
          <p:nvPr/>
        </p:nvPicPr>
        <p:blipFill>
          <a:blip r:embed="rId3" cstate="print"/>
          <a:srcRect/>
          <a:stretch>
            <a:fillRect/>
          </a:stretch>
        </p:blipFill>
        <p:spPr bwMode="auto">
          <a:xfrm>
            <a:off x="10775302" y="345495"/>
            <a:ext cx="1143000" cy="1119744"/>
          </a:xfrm>
          <a:prstGeom prst="rect">
            <a:avLst/>
          </a:prstGeom>
          <a:noFill/>
        </p:spPr>
      </p:pic>
      <p:sp>
        <p:nvSpPr>
          <p:cNvPr id="15" name="TextBox 6">
            <a:extLst>
              <a:ext uri="{FF2B5EF4-FFF2-40B4-BE49-F238E27FC236}">
                <a16:creationId xmlns:a16="http://schemas.microsoft.com/office/drawing/2014/main" id="{7A288367-D748-5A64-D8DC-787651E2FC1F}"/>
              </a:ext>
            </a:extLst>
          </p:cNvPr>
          <p:cNvSpPr txBox="1"/>
          <p:nvPr/>
        </p:nvSpPr>
        <p:spPr>
          <a:xfrm>
            <a:off x="2155616" y="345495"/>
            <a:ext cx="7880765" cy="758857"/>
          </a:xfrm>
          <a:prstGeom prst="rect">
            <a:avLst/>
          </a:prstGeom>
          <a:noFill/>
        </p:spPr>
        <p:txBody>
          <a:bodyPr wrap="square" lIns="19998" tIns="9999" rIns="19998" bIns="999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400" b="1" dirty="0">
                <a:solidFill>
                  <a:srgbClr val="0000FF"/>
                </a:solidFill>
                <a:latin typeface="Times New Roman" panose="02020603050405020304" pitchFamily="18" charset="0"/>
                <a:cs typeface="Times New Roman" panose="02020603050405020304" pitchFamily="18" charset="0"/>
              </a:rPr>
              <a:t>Department of Information Technology</a:t>
            </a:r>
          </a:p>
          <a:p>
            <a:pPr algn="ctr"/>
            <a:r>
              <a:rPr lang="en-IN" sz="2400" b="1" dirty="0">
                <a:solidFill>
                  <a:srgbClr val="FF0000"/>
                </a:solidFill>
                <a:latin typeface="Times New Roman" panose="02020603050405020304" pitchFamily="18" charset="0"/>
                <a:cs typeface="Times New Roman" panose="02020603050405020304" pitchFamily="18" charset="0"/>
              </a:rPr>
              <a:t>V R Siddhartha Engineering College </a:t>
            </a:r>
          </a:p>
        </p:txBody>
      </p:sp>
      <p:sp>
        <p:nvSpPr>
          <p:cNvPr id="16" name="TextBox 7">
            <a:extLst>
              <a:ext uri="{FF2B5EF4-FFF2-40B4-BE49-F238E27FC236}">
                <a16:creationId xmlns:a16="http://schemas.microsoft.com/office/drawing/2014/main" id="{BB3C2AAA-C9C8-5EF2-0D38-99AD6D1377EB}"/>
              </a:ext>
            </a:extLst>
          </p:cNvPr>
          <p:cNvSpPr txBox="1"/>
          <p:nvPr/>
        </p:nvSpPr>
        <p:spPr>
          <a:xfrm>
            <a:off x="1314839" y="3276600"/>
            <a:ext cx="956232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rgbClr val="FF0000"/>
                </a:solidFill>
                <a:latin typeface="Times New Roman" panose="02020603050405020304" pitchFamily="18" charset="0"/>
                <a:cs typeface="Times New Roman" panose="02020603050405020304" pitchFamily="18" charset="0"/>
              </a:rPr>
              <a:t>B.Tech in Information Technology</a:t>
            </a:r>
          </a:p>
          <a:p>
            <a:pPr algn="ctr"/>
            <a:r>
              <a:rPr lang="en-US" sz="2000" b="1" dirty="0">
                <a:solidFill>
                  <a:srgbClr val="BF11A6"/>
                </a:solidFill>
                <a:latin typeface="Times New Roman" panose="02020603050405020304" pitchFamily="18" charset="0"/>
                <a:cs typeface="Times New Roman" panose="02020603050405020304" pitchFamily="18" charset="0"/>
              </a:rPr>
              <a:t>MINI Project Review Presentation</a:t>
            </a:r>
          </a:p>
        </p:txBody>
      </p:sp>
      <p:sp>
        <p:nvSpPr>
          <p:cNvPr id="17" name="Rectangle 16">
            <a:extLst>
              <a:ext uri="{FF2B5EF4-FFF2-40B4-BE49-F238E27FC236}">
                <a16:creationId xmlns:a16="http://schemas.microsoft.com/office/drawing/2014/main" id="{F654E06F-4D0E-0473-253A-5773D1359EA9}"/>
              </a:ext>
            </a:extLst>
          </p:cNvPr>
          <p:cNvSpPr/>
          <p:nvPr/>
        </p:nvSpPr>
        <p:spPr>
          <a:xfrm>
            <a:off x="2283541" y="5471272"/>
            <a:ext cx="7429625" cy="62324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2060"/>
                </a:solidFill>
                <a:latin typeface="Times New Roman" panose="02020603050405020304" pitchFamily="18" charset="0"/>
                <a:cs typeface="Times New Roman" panose="02020603050405020304" pitchFamily="18" charset="0"/>
              </a:rPr>
              <a:t>Under the guidance of </a:t>
            </a:r>
            <a:endParaRPr lang="en-US" b="1" dirty="0">
              <a:solidFill>
                <a:srgbClr val="002060"/>
              </a:solidFill>
              <a:latin typeface="Times New Roman" panose="02020603050405020304" pitchFamily="18" charset="0"/>
              <a:cs typeface="Times New Roman" panose="02020603050405020304" pitchFamily="18" charset="0"/>
            </a:endParaRPr>
          </a:p>
          <a:p>
            <a:pPr algn="ctr"/>
            <a:r>
              <a:rPr lang="en-US" sz="1650" b="1" dirty="0">
                <a:solidFill>
                  <a:srgbClr val="FF0000"/>
                </a:solidFill>
                <a:latin typeface="Times New Roman" panose="02020603050405020304" pitchFamily="18" charset="0"/>
                <a:cs typeface="Times New Roman" panose="02020603050405020304" pitchFamily="18" charset="0"/>
              </a:rPr>
              <a:t>Dr. M. </a:t>
            </a:r>
            <a:r>
              <a:rPr lang="en-US" sz="1650" b="1" dirty="0" err="1">
                <a:solidFill>
                  <a:srgbClr val="FF0000"/>
                </a:solidFill>
                <a:latin typeface="Times New Roman" panose="02020603050405020304" pitchFamily="18" charset="0"/>
                <a:cs typeface="Times New Roman" panose="02020603050405020304" pitchFamily="18" charset="0"/>
              </a:rPr>
              <a:t>Suneetha</a:t>
            </a:r>
            <a:r>
              <a:rPr lang="en-US" sz="1650" b="1" dirty="0">
                <a:solidFill>
                  <a:srgbClr val="FF0000"/>
                </a:solidFill>
                <a:latin typeface="Times New Roman" panose="02020603050405020304" pitchFamily="18" charset="0"/>
                <a:cs typeface="Times New Roman" panose="02020603050405020304" pitchFamily="18" charset="0"/>
              </a:rPr>
              <a:t>, Hod IT</a:t>
            </a:r>
            <a:endParaRPr lang="en-US" sz="16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90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B8C7F4-1A24-78C0-BA77-02D365F98D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8345" y="879399"/>
            <a:ext cx="4751920" cy="4289762"/>
          </a:xfrm>
        </p:spPr>
      </p:pic>
      <p:pic>
        <p:nvPicPr>
          <p:cNvPr id="7" name="Picture 6">
            <a:extLst>
              <a:ext uri="{FF2B5EF4-FFF2-40B4-BE49-F238E27FC236}">
                <a16:creationId xmlns:a16="http://schemas.microsoft.com/office/drawing/2014/main" id="{FF1687DF-71D6-EA32-1954-9CE752328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356" y="879399"/>
            <a:ext cx="4441370" cy="4177794"/>
          </a:xfrm>
          <a:prstGeom prst="rect">
            <a:avLst/>
          </a:prstGeom>
        </p:spPr>
      </p:pic>
      <p:sp>
        <p:nvSpPr>
          <p:cNvPr id="8" name="Rectangle 7">
            <a:extLst>
              <a:ext uri="{FF2B5EF4-FFF2-40B4-BE49-F238E27FC236}">
                <a16:creationId xmlns:a16="http://schemas.microsoft.com/office/drawing/2014/main" id="{8B0697F5-40B4-A459-92C4-5CF83A616454}"/>
              </a:ext>
            </a:extLst>
          </p:cNvPr>
          <p:cNvSpPr/>
          <p:nvPr/>
        </p:nvSpPr>
        <p:spPr>
          <a:xfrm>
            <a:off x="1866122" y="5512072"/>
            <a:ext cx="8994711" cy="52251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t>Fig. Sentinal-2 satellite image of </a:t>
            </a:r>
            <a:r>
              <a:rPr lang="en-IN" dirty="0" err="1"/>
              <a:t>Cumbum</a:t>
            </a:r>
            <a:r>
              <a:rPr lang="en-IN" dirty="0"/>
              <a:t> region in timestamps 2019 and 2022</a:t>
            </a:r>
          </a:p>
        </p:txBody>
      </p:sp>
    </p:spTree>
    <p:extLst>
      <p:ext uri="{BB962C8B-B14F-4D97-AF65-F5344CB8AC3E}">
        <p14:creationId xmlns:p14="http://schemas.microsoft.com/office/powerpoint/2010/main" val="2891156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13BC177-0358-B8D9-C6DD-79EFFFFD8991}"/>
              </a:ext>
            </a:extLst>
          </p:cNvPr>
          <p:cNvSpPr txBox="1">
            <a:spLocks/>
          </p:cNvSpPr>
          <p:nvPr/>
        </p:nvSpPr>
        <p:spPr>
          <a:xfrm>
            <a:off x="858416" y="811763"/>
            <a:ext cx="10804848" cy="942391"/>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IN" dirty="0">
                <a:solidFill>
                  <a:schemeClr val="tx1"/>
                </a:solidFill>
                <a:latin typeface="Times New Roman" panose="02020603050405020304" pitchFamily="18" charset="0"/>
                <a:cs typeface="Times New Roman" panose="02020603050405020304" pitchFamily="18" charset="0"/>
              </a:rPr>
              <a:t>Requirements of the Project</a:t>
            </a:r>
          </a:p>
        </p:txBody>
      </p:sp>
      <p:sp>
        <p:nvSpPr>
          <p:cNvPr id="9" name="Content Placeholder 9">
            <a:extLst>
              <a:ext uri="{FF2B5EF4-FFF2-40B4-BE49-F238E27FC236}">
                <a16:creationId xmlns:a16="http://schemas.microsoft.com/office/drawing/2014/main" id="{8CBD27F1-E10B-D52A-D12A-F51BEECEB71E}"/>
              </a:ext>
            </a:extLst>
          </p:cNvPr>
          <p:cNvSpPr txBox="1">
            <a:spLocks/>
          </p:cNvSpPr>
          <p:nvPr/>
        </p:nvSpPr>
        <p:spPr>
          <a:xfrm>
            <a:off x="6438122" y="2155370"/>
            <a:ext cx="4879910" cy="397110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b="1" u="sng" dirty="0">
                <a:latin typeface="Times New Roman" panose="02020603050405020304" pitchFamily="18" charset="0"/>
                <a:cs typeface="Times New Roman" panose="02020603050405020304" pitchFamily="18" charset="0"/>
              </a:rPr>
              <a:t>System Requirements:</a:t>
            </a:r>
            <a:endParaRPr lang="en-US"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v"/>
            </a:pPr>
            <a:r>
              <a:rPr lang="en-US" sz="2000" dirty="0">
                <a:latin typeface="Times New Roman" panose="02020603050405020304" pitchFamily="18" charset="0"/>
                <a:cs typeface="Times New Roman" panose="02020603050405020304" pitchFamily="18" charset="0"/>
              </a:rPr>
              <a:t>Software : Google </a:t>
            </a:r>
            <a:r>
              <a:rPr lang="en-US" sz="2000" dirty="0" err="1">
                <a:latin typeface="Times New Roman" panose="02020603050405020304" pitchFamily="18" charset="0"/>
                <a:cs typeface="Times New Roman" panose="02020603050405020304" pitchFamily="18" charset="0"/>
              </a:rPr>
              <a:t>Colab</a:t>
            </a:r>
            <a:r>
              <a:rPr lang="en-US" sz="2000" dirty="0">
                <a:latin typeface="Times New Roman" panose="02020603050405020304" pitchFamily="18" charset="0"/>
                <a:cs typeface="Times New Roman" panose="02020603050405020304" pitchFamily="18" charset="0"/>
              </a:rPr>
              <a:t>.</a:t>
            </a:r>
          </a:p>
          <a:p>
            <a:pPr marL="342900" indent="-342900">
              <a:buFont typeface="Wingdings" pitchFamily="2" charset="2"/>
              <a:buChar char="v"/>
            </a:pPr>
            <a:r>
              <a:rPr lang="en-US" sz="2000" dirty="0" err="1">
                <a:latin typeface="Times New Roman" panose="02020603050405020304" pitchFamily="18" charset="0"/>
                <a:cs typeface="Times New Roman" panose="02020603050405020304" pitchFamily="18" charset="0"/>
              </a:rPr>
              <a:t>Os</a:t>
            </a:r>
            <a:r>
              <a:rPr lang="en-US" sz="2000" dirty="0">
                <a:latin typeface="Times New Roman" panose="02020603050405020304" pitchFamily="18" charset="0"/>
                <a:cs typeface="Times New Roman" panose="02020603050405020304" pitchFamily="18" charset="0"/>
              </a:rPr>
              <a:t>: Windows/Linux/Mac</a:t>
            </a:r>
          </a:p>
          <a:p>
            <a:pPr marL="342900" indent="-342900">
              <a:buFont typeface="Wingdings" pitchFamily="2" charset="2"/>
              <a:buChar char="v"/>
            </a:pPr>
            <a:r>
              <a:rPr lang="en-US" sz="2000" u="sng" dirty="0">
                <a:latin typeface="Times New Roman" panose="02020603050405020304" pitchFamily="18" charset="0"/>
                <a:cs typeface="Times New Roman" panose="02020603050405020304" pitchFamily="18" charset="0"/>
              </a:rPr>
              <a:t>Configuration</a:t>
            </a:r>
            <a:r>
              <a:rPr lang="en-US" sz="2000" dirty="0">
                <a:latin typeface="Times New Roman" panose="02020603050405020304" pitchFamily="18" charset="0"/>
                <a:cs typeface="Times New Roman" panose="02020603050405020304" pitchFamily="18" charset="0"/>
              </a:rPr>
              <a:t>: RAM 8GB with GPU.</a:t>
            </a:r>
          </a:p>
          <a:p>
            <a:pPr marL="0" indent="0">
              <a:buNone/>
            </a:pPr>
            <a:r>
              <a:rPr lang="en-US" sz="2000"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Model Evaluation Measures:</a:t>
            </a:r>
          </a:p>
          <a:p>
            <a:pPr marL="342900" indent="-342900">
              <a:buFont typeface="Wingdings" pitchFamily="2" charset="2"/>
              <a:buChar char="v"/>
            </a:pPr>
            <a:r>
              <a:rPr lang="en-US" sz="2000" dirty="0">
                <a:latin typeface="Times New Roman" panose="02020603050405020304" pitchFamily="18" charset="0"/>
                <a:cs typeface="Times New Roman" panose="02020603050405020304" pitchFamily="18" charset="0"/>
              </a:rPr>
              <a:t>Accuracy</a:t>
            </a:r>
          </a:p>
          <a:p>
            <a:pPr marL="342900" indent="-342900">
              <a:buFont typeface="Wingdings" pitchFamily="2" charset="2"/>
              <a:buChar char="v"/>
            </a:pPr>
            <a:r>
              <a:rPr lang="en-US" sz="2000" dirty="0">
                <a:latin typeface="Times New Roman" panose="02020603050405020304" pitchFamily="18" charset="0"/>
                <a:cs typeface="Times New Roman" panose="02020603050405020304" pitchFamily="18" charset="0"/>
              </a:rPr>
              <a:t>Precision</a:t>
            </a:r>
          </a:p>
          <a:p>
            <a:pPr marL="342900" indent="-342900">
              <a:buFont typeface="Wingdings" pitchFamily="2" charset="2"/>
              <a:buChar char="v"/>
            </a:pPr>
            <a:r>
              <a:rPr lang="en-US" sz="2000" dirty="0">
                <a:latin typeface="Times New Roman" panose="02020603050405020304" pitchFamily="18" charset="0"/>
                <a:cs typeface="Times New Roman" panose="02020603050405020304" pitchFamily="18" charset="0"/>
              </a:rPr>
              <a:t>Recall</a:t>
            </a:r>
          </a:p>
          <a:p>
            <a:pPr marL="342900" indent="-342900">
              <a:buFont typeface="Wingdings" pitchFamily="2" charset="2"/>
              <a:buChar char="v"/>
            </a:pPr>
            <a:endParaRPr lang="en-US" sz="20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23788661-075C-805A-2E1F-2429DA3D98DE}"/>
              </a:ext>
            </a:extLst>
          </p:cNvPr>
          <p:cNvSpPr txBox="1">
            <a:spLocks/>
          </p:cNvSpPr>
          <p:nvPr/>
        </p:nvSpPr>
        <p:spPr>
          <a:xfrm>
            <a:off x="457200" y="4267200"/>
            <a:ext cx="5867400" cy="220979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12" name="Content Placeholder 8">
            <a:extLst>
              <a:ext uri="{FF2B5EF4-FFF2-40B4-BE49-F238E27FC236}">
                <a16:creationId xmlns:a16="http://schemas.microsoft.com/office/drawing/2014/main" id="{01179690-5956-17D2-1921-3352F805CAA0}"/>
              </a:ext>
            </a:extLst>
          </p:cNvPr>
          <p:cNvSpPr txBox="1">
            <a:spLocks/>
          </p:cNvSpPr>
          <p:nvPr/>
        </p:nvSpPr>
        <p:spPr>
          <a:xfrm>
            <a:off x="1511558" y="2155371"/>
            <a:ext cx="4242321" cy="3970792"/>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1800" b="1" u="sng" dirty="0">
                <a:latin typeface="Times New Roman" panose="02020603050405020304" pitchFamily="18" charset="0"/>
                <a:cs typeface="Times New Roman" panose="02020603050405020304" pitchFamily="18" charset="0"/>
              </a:rPr>
              <a:t>User Requirements(Dataset):</a:t>
            </a:r>
          </a:p>
          <a:p>
            <a:pPr marL="342900" indent="-342900">
              <a:buFont typeface="Wingdings" pitchFamily="2" charset="2"/>
              <a:buChar char="v"/>
            </a:pPr>
            <a:r>
              <a:rPr lang="en-US" sz="1800" dirty="0">
                <a:latin typeface="Times New Roman" panose="02020603050405020304" pitchFamily="18" charset="0"/>
                <a:cs typeface="Times New Roman" panose="02020603050405020304" pitchFamily="18" charset="0"/>
              </a:rPr>
              <a:t>Google earth engine.</a:t>
            </a:r>
          </a:p>
          <a:p>
            <a:pPr marL="342900" indent="-342900">
              <a:buFont typeface="Wingdings" pitchFamily="2" charset="2"/>
              <a:buChar char="v"/>
            </a:pPr>
            <a:r>
              <a:rPr lang="en-US" sz="1800" dirty="0" err="1">
                <a:latin typeface="Times New Roman" panose="02020603050405020304" pitchFamily="18" charset="0"/>
                <a:cs typeface="Times New Roman" panose="02020603050405020304" pitchFamily="18" charset="0"/>
              </a:rPr>
              <a:t>Sentinal</a:t>
            </a:r>
            <a:r>
              <a:rPr lang="en-US" sz="1800" dirty="0">
                <a:latin typeface="Times New Roman" panose="02020603050405020304" pitchFamily="18" charset="0"/>
                <a:cs typeface="Times New Roman" panose="02020603050405020304" pitchFamily="18" charset="0"/>
              </a:rPr>
              <a:t> 2 Satellite data – OSCD.</a:t>
            </a:r>
          </a:p>
          <a:p>
            <a:pPr marL="342900" indent="-342900">
              <a:buFont typeface="Wingdings" pitchFamily="2" charset="2"/>
              <a:buChar char="v"/>
            </a:pPr>
            <a:r>
              <a:rPr lang="en-US" sz="1800" dirty="0">
                <a:latin typeface="Times New Roman" panose="02020603050405020304" pitchFamily="18" charset="0"/>
                <a:cs typeface="Times New Roman" panose="02020603050405020304" pitchFamily="18" charset="0"/>
              </a:rPr>
              <a:t>IEEE </a:t>
            </a:r>
            <a:r>
              <a:rPr lang="en-US" sz="1800" dirty="0" err="1">
                <a:latin typeface="Times New Roman" panose="02020603050405020304" pitchFamily="18" charset="0"/>
                <a:cs typeface="Times New Roman" panose="02020603050405020304" pitchFamily="18" charset="0"/>
              </a:rPr>
              <a:t>Dataport</a:t>
            </a:r>
            <a:r>
              <a:rPr lang="en-US" sz="1800" dirty="0">
                <a:latin typeface="Times New Roman" panose="02020603050405020304" pitchFamily="18" charset="0"/>
                <a:cs typeface="Times New Roman" panose="02020603050405020304" pitchFamily="18" charset="0"/>
              </a:rPr>
              <a:t>.</a:t>
            </a:r>
          </a:p>
          <a:p>
            <a:pPr marL="0" indent="0">
              <a:buFont typeface="Tw Cen MT" panose="020B0602020104020603" pitchFamily="34" charset="0"/>
              <a:buNone/>
            </a:pPr>
            <a:endParaRPr lang="en-US" sz="1800" dirty="0">
              <a:latin typeface="Times New Roman" panose="02020603050405020304" pitchFamily="18" charset="0"/>
              <a:cs typeface="Times New Roman" panose="02020603050405020304" pitchFamily="18" charset="0"/>
            </a:endParaRPr>
          </a:p>
          <a:p>
            <a:r>
              <a:rPr lang="en-US" sz="1800" b="1" u="sng" dirty="0">
                <a:latin typeface="Times New Roman" panose="02020603050405020304" pitchFamily="18" charset="0"/>
                <a:cs typeface="Times New Roman" panose="02020603050405020304" pitchFamily="18" charset="0"/>
              </a:rPr>
              <a:t>Functional Requirements:</a:t>
            </a:r>
          </a:p>
          <a:p>
            <a:pPr marL="342900" indent="-342900">
              <a:buFont typeface="Wingdings" pitchFamily="2" charset="2"/>
              <a:buChar char="v"/>
            </a:pPr>
            <a:r>
              <a:rPr lang="en-US" sz="1800" dirty="0">
                <a:latin typeface="Times New Roman" panose="02020603050405020304" pitchFamily="18" charset="0"/>
                <a:cs typeface="Times New Roman" panose="02020603050405020304" pitchFamily="18" charset="0"/>
              </a:rPr>
              <a:t>Python Programming Language.</a:t>
            </a:r>
          </a:p>
          <a:p>
            <a:pPr marL="342900" indent="-342900">
              <a:buFont typeface="Wingdings" pitchFamily="2" charset="2"/>
              <a:buChar char="v"/>
            </a:pPr>
            <a:r>
              <a:rPr lang="en-US" sz="1800" dirty="0">
                <a:latin typeface="Times New Roman" panose="02020603050405020304" pitchFamily="18" charset="0"/>
                <a:cs typeface="Times New Roman" panose="02020603050405020304" pitchFamily="18" charset="0"/>
              </a:rPr>
              <a:t>TensorFlow, </a:t>
            </a:r>
            <a:r>
              <a:rPr lang="en-US" sz="1800" dirty="0" err="1">
                <a:latin typeface="Times New Roman" panose="02020603050405020304" pitchFamily="18" charset="0"/>
                <a:cs typeface="Times New Roman" panose="02020603050405020304" pitchFamily="18" charset="0"/>
              </a:rPr>
              <a:t>Keras</a:t>
            </a:r>
            <a:r>
              <a:rPr lang="en-US" sz="1800" dirty="0">
                <a:latin typeface="Times New Roman" panose="02020603050405020304" pitchFamily="18" charset="0"/>
                <a:cs typeface="Times New Roman" panose="02020603050405020304" pitchFamily="18" charset="0"/>
              </a:rPr>
              <a:t> Python Libraries. </a:t>
            </a:r>
          </a:p>
          <a:p>
            <a:pPr marL="0" indent="0">
              <a:buFont typeface="Tw Cen MT" panose="020B0602020104020603" pitchFamily="34" charse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666038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959E-3465-EA33-6DA7-EC0288749AAF}"/>
              </a:ext>
            </a:extLst>
          </p:cNvPr>
          <p:cNvSpPr>
            <a:spLocks noGrp="1"/>
          </p:cNvSpPr>
          <p:nvPr>
            <p:ph type="title"/>
          </p:nvPr>
        </p:nvSpPr>
        <p:spPr/>
        <p:txBody>
          <a:bodyPr/>
          <a:lstStyle/>
          <a:p>
            <a:r>
              <a:rPr lang="en-IN" dirty="0"/>
              <a:t>Architecture diagram</a:t>
            </a:r>
          </a:p>
        </p:txBody>
      </p:sp>
      <p:pic>
        <p:nvPicPr>
          <p:cNvPr id="12" name="Content Placeholder 11">
            <a:extLst>
              <a:ext uri="{FF2B5EF4-FFF2-40B4-BE49-F238E27FC236}">
                <a16:creationId xmlns:a16="http://schemas.microsoft.com/office/drawing/2014/main" id="{908866DE-11CC-5AAF-F115-07A72945F6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7256" y="2277421"/>
            <a:ext cx="1621971" cy="1499616"/>
          </a:xfrm>
        </p:spPr>
      </p:pic>
      <p:pic>
        <p:nvPicPr>
          <p:cNvPr id="14" name="Picture 13">
            <a:extLst>
              <a:ext uri="{FF2B5EF4-FFF2-40B4-BE49-F238E27FC236}">
                <a16:creationId xmlns:a16="http://schemas.microsoft.com/office/drawing/2014/main" id="{757B613D-5468-4228-9DC7-B0ABF4A50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59" y="4585438"/>
            <a:ext cx="1621971" cy="1499616"/>
          </a:xfrm>
          <a:prstGeom prst="rect">
            <a:avLst/>
          </a:prstGeom>
        </p:spPr>
      </p:pic>
      <p:sp>
        <p:nvSpPr>
          <p:cNvPr id="15" name="Rectangle: Rounded Corners 14">
            <a:extLst>
              <a:ext uri="{FF2B5EF4-FFF2-40B4-BE49-F238E27FC236}">
                <a16:creationId xmlns:a16="http://schemas.microsoft.com/office/drawing/2014/main" id="{9FE63C71-6F80-CEFF-CD99-655CDDAA95F5}"/>
              </a:ext>
            </a:extLst>
          </p:cNvPr>
          <p:cNvSpPr/>
          <p:nvPr/>
        </p:nvSpPr>
        <p:spPr>
          <a:xfrm>
            <a:off x="2631417" y="3055775"/>
            <a:ext cx="1464900" cy="214604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Fully Convolution Network</a:t>
            </a:r>
          </a:p>
        </p:txBody>
      </p:sp>
      <p:sp>
        <p:nvSpPr>
          <p:cNvPr id="20" name="Arrow: Pentagon 19">
            <a:extLst>
              <a:ext uri="{FF2B5EF4-FFF2-40B4-BE49-F238E27FC236}">
                <a16:creationId xmlns:a16="http://schemas.microsoft.com/office/drawing/2014/main" id="{332EC451-DB58-F642-D9F2-24CF02D6B7CA}"/>
              </a:ext>
            </a:extLst>
          </p:cNvPr>
          <p:cNvSpPr/>
          <p:nvPr/>
        </p:nvSpPr>
        <p:spPr>
          <a:xfrm>
            <a:off x="6785720" y="2745996"/>
            <a:ext cx="1268963" cy="2248677"/>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Pixel-wise Change Computation</a:t>
            </a:r>
          </a:p>
        </p:txBody>
      </p:sp>
      <p:sp>
        <p:nvSpPr>
          <p:cNvPr id="24" name="Cube 23">
            <a:extLst>
              <a:ext uri="{FF2B5EF4-FFF2-40B4-BE49-F238E27FC236}">
                <a16:creationId xmlns:a16="http://schemas.microsoft.com/office/drawing/2014/main" id="{8999C3F7-664F-F8B2-4BC7-750DBDCD7CB2}"/>
              </a:ext>
            </a:extLst>
          </p:cNvPr>
          <p:cNvSpPr/>
          <p:nvPr/>
        </p:nvSpPr>
        <p:spPr>
          <a:xfrm>
            <a:off x="4780197" y="2333962"/>
            <a:ext cx="1464901" cy="1499616"/>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Feature Maps 1</a:t>
            </a:r>
          </a:p>
        </p:txBody>
      </p:sp>
      <p:sp>
        <p:nvSpPr>
          <p:cNvPr id="25" name="Cube 24">
            <a:extLst>
              <a:ext uri="{FF2B5EF4-FFF2-40B4-BE49-F238E27FC236}">
                <a16:creationId xmlns:a16="http://schemas.microsoft.com/office/drawing/2014/main" id="{B779362D-D151-2496-FC61-AF3A8058E641}"/>
              </a:ext>
            </a:extLst>
          </p:cNvPr>
          <p:cNvSpPr/>
          <p:nvPr/>
        </p:nvSpPr>
        <p:spPr>
          <a:xfrm>
            <a:off x="4785375" y="4244865"/>
            <a:ext cx="1533313" cy="1499616"/>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Feature Maps 2</a:t>
            </a:r>
          </a:p>
        </p:txBody>
      </p:sp>
      <p:sp>
        <p:nvSpPr>
          <p:cNvPr id="30" name="Flowchart: Process 29">
            <a:extLst>
              <a:ext uri="{FF2B5EF4-FFF2-40B4-BE49-F238E27FC236}">
                <a16:creationId xmlns:a16="http://schemas.microsoft.com/office/drawing/2014/main" id="{778B7366-E207-36D1-105D-09C2CABA7924}"/>
              </a:ext>
            </a:extLst>
          </p:cNvPr>
          <p:cNvSpPr/>
          <p:nvPr/>
        </p:nvSpPr>
        <p:spPr>
          <a:xfrm>
            <a:off x="8104872" y="2570741"/>
            <a:ext cx="3956181" cy="2745431"/>
          </a:xfrm>
          <a:prstGeom prst="flowChart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Connector 46">
            <a:extLst>
              <a:ext uri="{FF2B5EF4-FFF2-40B4-BE49-F238E27FC236}">
                <a16:creationId xmlns:a16="http://schemas.microsoft.com/office/drawing/2014/main" id="{5AFC965D-8FA2-EAEA-A604-07046694A6DB}"/>
              </a:ext>
            </a:extLst>
          </p:cNvPr>
          <p:cNvCxnSpPr>
            <a:cxnSpLocks/>
          </p:cNvCxnSpPr>
          <p:nvPr/>
        </p:nvCxnSpPr>
        <p:spPr>
          <a:xfrm flipV="1">
            <a:off x="10217021" y="1670180"/>
            <a:ext cx="0" cy="935088"/>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6E8D1B27-9B2A-4A12-38B4-BFAE76BCEFD5}"/>
              </a:ext>
            </a:extLst>
          </p:cNvPr>
          <p:cNvCxnSpPr/>
          <p:nvPr/>
        </p:nvCxnSpPr>
        <p:spPr>
          <a:xfrm flipH="1">
            <a:off x="3349690" y="1679510"/>
            <a:ext cx="6867331" cy="0"/>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CEBCF15B-E121-597A-CB54-2E190C049B61}"/>
              </a:ext>
            </a:extLst>
          </p:cNvPr>
          <p:cNvCxnSpPr/>
          <p:nvPr/>
        </p:nvCxnSpPr>
        <p:spPr>
          <a:xfrm>
            <a:off x="3349690" y="1670180"/>
            <a:ext cx="0" cy="1357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FF1C9B5B-F94D-40EC-43A9-12C7392791F9}"/>
              </a:ext>
            </a:extLst>
          </p:cNvPr>
          <p:cNvCxnSpPr/>
          <p:nvPr/>
        </p:nvCxnSpPr>
        <p:spPr>
          <a:xfrm>
            <a:off x="2259227" y="3429000"/>
            <a:ext cx="372756" cy="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88A7AB9-EBBC-32A7-9610-4693E1BC22AC}"/>
              </a:ext>
            </a:extLst>
          </p:cNvPr>
          <p:cNvCxnSpPr/>
          <p:nvPr/>
        </p:nvCxnSpPr>
        <p:spPr>
          <a:xfrm>
            <a:off x="2259227" y="4898571"/>
            <a:ext cx="372756"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B1BDF603-D40D-8DC4-F539-3F70BFF5152E}"/>
              </a:ext>
            </a:extLst>
          </p:cNvPr>
          <p:cNvCxnSpPr>
            <a:cxnSpLocks/>
            <a:endCxn id="15" idx="0"/>
          </p:cNvCxnSpPr>
          <p:nvPr/>
        </p:nvCxnSpPr>
        <p:spPr>
          <a:xfrm>
            <a:off x="3349124" y="1708056"/>
            <a:ext cx="14743" cy="13477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D557CB36-63F7-CB01-9714-1EA04628A405}"/>
              </a:ext>
            </a:extLst>
          </p:cNvPr>
          <p:cNvCxnSpPr/>
          <p:nvPr/>
        </p:nvCxnSpPr>
        <p:spPr>
          <a:xfrm>
            <a:off x="-578498" y="70912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6AB8721-B1A2-51F8-3B06-E8D5636729D1}"/>
              </a:ext>
            </a:extLst>
          </p:cNvPr>
          <p:cNvCxnSpPr>
            <a:cxnSpLocks/>
          </p:cNvCxnSpPr>
          <p:nvPr/>
        </p:nvCxnSpPr>
        <p:spPr>
          <a:xfrm>
            <a:off x="4062489" y="3429000"/>
            <a:ext cx="7177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A3E09D60-03B7-9995-0153-58F0C12FAA08}"/>
              </a:ext>
            </a:extLst>
          </p:cNvPr>
          <p:cNvCxnSpPr>
            <a:cxnSpLocks/>
          </p:cNvCxnSpPr>
          <p:nvPr/>
        </p:nvCxnSpPr>
        <p:spPr>
          <a:xfrm>
            <a:off x="4096317" y="4887685"/>
            <a:ext cx="7177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FA2C7BC2-52C3-B091-2808-F48C185C6902}"/>
              </a:ext>
            </a:extLst>
          </p:cNvPr>
          <p:cNvCxnSpPr>
            <a:cxnSpLocks/>
          </p:cNvCxnSpPr>
          <p:nvPr/>
        </p:nvCxnSpPr>
        <p:spPr>
          <a:xfrm>
            <a:off x="6245098" y="3295650"/>
            <a:ext cx="53825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43E0AD39-4ECB-9B8F-C0CB-3330DF77F86D}"/>
              </a:ext>
            </a:extLst>
          </p:cNvPr>
          <p:cNvCxnSpPr>
            <a:cxnSpLocks/>
          </p:cNvCxnSpPr>
          <p:nvPr/>
        </p:nvCxnSpPr>
        <p:spPr>
          <a:xfrm>
            <a:off x="6318688" y="4724400"/>
            <a:ext cx="46466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7" name="Picture 86">
            <a:extLst>
              <a:ext uri="{FF2B5EF4-FFF2-40B4-BE49-F238E27FC236}">
                <a16:creationId xmlns:a16="http://schemas.microsoft.com/office/drawing/2014/main" id="{F42E37B3-62ED-9801-B99D-65FF6AAD1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256" y="3220536"/>
            <a:ext cx="1498518" cy="1410383"/>
          </a:xfrm>
          <a:prstGeom prst="rect">
            <a:avLst/>
          </a:prstGeom>
        </p:spPr>
      </p:pic>
      <p:pic>
        <p:nvPicPr>
          <p:cNvPr id="90" name="Picture 89">
            <a:extLst>
              <a:ext uri="{FF2B5EF4-FFF2-40B4-BE49-F238E27FC236}">
                <a16:creationId xmlns:a16="http://schemas.microsoft.com/office/drawing/2014/main" id="{E8289EB8-C397-88F1-9D35-401F5BAE5C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0953" y="3220536"/>
            <a:ext cx="1517750" cy="1397636"/>
          </a:xfrm>
          <a:prstGeom prst="rect">
            <a:avLst/>
          </a:prstGeom>
        </p:spPr>
      </p:pic>
      <p:sp>
        <p:nvSpPr>
          <p:cNvPr id="92" name="Arrow: Left-Right 91">
            <a:extLst>
              <a:ext uri="{FF2B5EF4-FFF2-40B4-BE49-F238E27FC236}">
                <a16:creationId xmlns:a16="http://schemas.microsoft.com/office/drawing/2014/main" id="{3AD3BECD-0EFF-5C62-40C4-E94DF0BCB491}"/>
              </a:ext>
            </a:extLst>
          </p:cNvPr>
          <p:cNvSpPr/>
          <p:nvPr/>
        </p:nvSpPr>
        <p:spPr>
          <a:xfrm flipH="1">
            <a:off x="9724973" y="3740972"/>
            <a:ext cx="715980" cy="307347"/>
          </a:xfrm>
          <a:prstGeom prst="lef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0E956A1-A81A-225D-42FD-4E488C7E2AFA}"/>
              </a:ext>
            </a:extLst>
          </p:cNvPr>
          <p:cNvSpPr/>
          <p:nvPr/>
        </p:nvSpPr>
        <p:spPr>
          <a:xfrm>
            <a:off x="10543591" y="4724400"/>
            <a:ext cx="1415111" cy="47741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Change Map</a:t>
            </a:r>
          </a:p>
        </p:txBody>
      </p:sp>
      <p:sp>
        <p:nvSpPr>
          <p:cNvPr id="4" name="Rectangle 3">
            <a:extLst>
              <a:ext uri="{FF2B5EF4-FFF2-40B4-BE49-F238E27FC236}">
                <a16:creationId xmlns:a16="http://schemas.microsoft.com/office/drawing/2014/main" id="{56E8F0FC-2179-D981-8BC5-2E10B0C7AD88}"/>
              </a:ext>
            </a:extLst>
          </p:cNvPr>
          <p:cNvSpPr/>
          <p:nvPr/>
        </p:nvSpPr>
        <p:spPr>
          <a:xfrm>
            <a:off x="8248256" y="4724400"/>
            <a:ext cx="1592611" cy="426955"/>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Reference Map</a:t>
            </a:r>
          </a:p>
        </p:txBody>
      </p:sp>
      <p:sp>
        <p:nvSpPr>
          <p:cNvPr id="6" name="Rectangle 5">
            <a:extLst>
              <a:ext uri="{FF2B5EF4-FFF2-40B4-BE49-F238E27FC236}">
                <a16:creationId xmlns:a16="http://schemas.microsoft.com/office/drawing/2014/main" id="{47F83F61-DF1E-D19F-BBBF-AA1F122AF311}"/>
              </a:ext>
            </a:extLst>
          </p:cNvPr>
          <p:cNvSpPr/>
          <p:nvPr/>
        </p:nvSpPr>
        <p:spPr>
          <a:xfrm>
            <a:off x="607192" y="3883299"/>
            <a:ext cx="1652036" cy="3411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95000"/>
                    <a:lumOff val="5000"/>
                  </a:schemeClr>
                </a:solidFill>
              </a:rPr>
              <a:t>T</a:t>
            </a:r>
            <a:r>
              <a:rPr lang="en-IN" dirty="0" err="1">
                <a:solidFill>
                  <a:schemeClr val="tx1">
                    <a:lumMod val="95000"/>
                    <a:lumOff val="5000"/>
                  </a:schemeClr>
                </a:solidFill>
              </a:rPr>
              <a:t>ime</a:t>
            </a:r>
            <a:r>
              <a:rPr lang="en-IN" dirty="0">
                <a:solidFill>
                  <a:schemeClr val="tx1">
                    <a:lumMod val="95000"/>
                    <a:lumOff val="5000"/>
                  </a:schemeClr>
                </a:solidFill>
              </a:rPr>
              <a:t> Stamp 1</a:t>
            </a:r>
          </a:p>
        </p:txBody>
      </p:sp>
      <p:sp>
        <p:nvSpPr>
          <p:cNvPr id="7" name="Rectangle 6">
            <a:extLst>
              <a:ext uri="{FF2B5EF4-FFF2-40B4-BE49-F238E27FC236}">
                <a16:creationId xmlns:a16="http://schemas.microsoft.com/office/drawing/2014/main" id="{E60F69B7-2B60-66DA-D798-F908F443E84F}"/>
              </a:ext>
            </a:extLst>
          </p:cNvPr>
          <p:cNvSpPr/>
          <p:nvPr/>
        </p:nvSpPr>
        <p:spPr>
          <a:xfrm>
            <a:off x="637256" y="6204858"/>
            <a:ext cx="1816694" cy="24121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95000"/>
                    <a:lumOff val="5000"/>
                  </a:schemeClr>
                </a:solidFill>
              </a:rPr>
              <a:t>T</a:t>
            </a:r>
            <a:r>
              <a:rPr lang="en-IN" dirty="0" err="1">
                <a:solidFill>
                  <a:schemeClr val="tx1">
                    <a:lumMod val="95000"/>
                    <a:lumOff val="5000"/>
                  </a:schemeClr>
                </a:solidFill>
              </a:rPr>
              <a:t>ime</a:t>
            </a:r>
            <a:r>
              <a:rPr lang="en-IN" dirty="0">
                <a:solidFill>
                  <a:schemeClr val="tx1">
                    <a:lumMod val="95000"/>
                    <a:lumOff val="5000"/>
                  </a:schemeClr>
                </a:solidFill>
              </a:rPr>
              <a:t> Stamp 2 </a:t>
            </a:r>
          </a:p>
        </p:txBody>
      </p:sp>
    </p:spTree>
    <p:extLst>
      <p:ext uri="{BB962C8B-B14F-4D97-AF65-F5344CB8AC3E}">
        <p14:creationId xmlns:p14="http://schemas.microsoft.com/office/powerpoint/2010/main" val="155704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FD8DD0-3197-6765-881E-4DABD8D5CC96}"/>
              </a:ext>
            </a:extLst>
          </p:cNvPr>
          <p:cNvSpPr txBox="1"/>
          <p:nvPr/>
        </p:nvSpPr>
        <p:spPr>
          <a:xfrm>
            <a:off x="307909" y="120402"/>
            <a:ext cx="11448661" cy="6447919"/>
          </a:xfrm>
          <a:prstGeom prst="rect">
            <a:avLst/>
          </a:prstGeom>
          <a:noFill/>
        </p:spPr>
        <p:txBody>
          <a:bodyPr wrap="square">
            <a:spAutoFit/>
          </a:bodyPr>
          <a:lstStyle/>
          <a:p>
            <a:pPr algn="just"/>
            <a:r>
              <a:rPr lang="en-IN" sz="2700" b="1" dirty="0">
                <a:latin typeface="Times New Roman" panose="02020603050405020304" pitchFamily="18" charset="0"/>
                <a:cs typeface="Times New Roman" panose="02020603050405020304" pitchFamily="18" charset="0"/>
              </a:rPr>
              <a:t>Algorithm</a:t>
            </a:r>
            <a:r>
              <a:rPr lang="en-IN" sz="2500" dirty="0">
                <a:latin typeface="Times New Roman" panose="02020603050405020304" pitchFamily="18" charset="0"/>
                <a:cs typeface="Times New Roman" panose="02020603050405020304" pitchFamily="18" charset="0"/>
              </a:rPr>
              <a:t>: </a:t>
            </a:r>
            <a:r>
              <a:rPr lang="en-IN" sz="2300" dirty="0">
                <a:latin typeface="Times New Roman" panose="02020603050405020304" pitchFamily="18" charset="0"/>
                <a:cs typeface="Times New Roman" panose="02020603050405020304" pitchFamily="18" charset="0"/>
              </a:rPr>
              <a:t>FCNN</a:t>
            </a:r>
          </a:p>
          <a:p>
            <a:pPr algn="just"/>
            <a:endParaRPr lang="en-IN" sz="2500" dirty="0">
              <a:latin typeface="Times New Roman" panose="02020603050405020304" pitchFamily="18" charset="0"/>
              <a:cs typeface="Times New Roman" panose="02020603050405020304" pitchFamily="18" charset="0"/>
            </a:endParaRPr>
          </a:p>
          <a:p>
            <a:pPr algn="just"/>
            <a:r>
              <a:rPr lang="en-IN" sz="2450" dirty="0">
                <a:latin typeface="Times New Roman" panose="02020603050405020304" pitchFamily="18" charset="0"/>
                <a:cs typeface="Times New Roman" panose="02020603050405020304" pitchFamily="18" charset="0"/>
              </a:rPr>
              <a:t>Input</a:t>
            </a:r>
            <a:r>
              <a:rPr lang="en-IN" dirty="0">
                <a:latin typeface="Times New Roman" panose="02020603050405020304" pitchFamily="18" charset="0"/>
                <a:cs typeface="Times New Roman" panose="02020603050405020304" pitchFamily="18" charset="0"/>
              </a:rPr>
              <a:t>: </a:t>
            </a:r>
            <a:r>
              <a:rPr lang="en-IN" sz="1900" dirty="0">
                <a:latin typeface="Times New Roman" panose="02020603050405020304" pitchFamily="18" charset="0"/>
                <a:cs typeface="Times New Roman" panose="02020603050405020304" pitchFamily="18" charset="0"/>
              </a:rPr>
              <a:t>Two satellite images, I1 and I2, of size H x W x C</a:t>
            </a:r>
          </a:p>
          <a:p>
            <a:pPr algn="just"/>
            <a:endParaRPr lang="en-IN" sz="1900" dirty="0">
              <a:latin typeface="Times New Roman" panose="02020603050405020304" pitchFamily="18" charset="0"/>
              <a:cs typeface="Times New Roman" panose="02020603050405020304" pitchFamily="18" charset="0"/>
            </a:endParaRPr>
          </a:p>
          <a:p>
            <a:pPr algn="just"/>
            <a:r>
              <a:rPr lang="en-IN" sz="2450" dirty="0">
                <a:latin typeface="Times New Roman" panose="02020603050405020304" pitchFamily="18" charset="0"/>
                <a:cs typeface="Times New Roman" panose="02020603050405020304" pitchFamily="18" charset="0"/>
              </a:rPr>
              <a:t>Output</a:t>
            </a:r>
            <a:r>
              <a:rPr lang="en-IN" dirty="0">
                <a:latin typeface="Times New Roman" panose="02020603050405020304" pitchFamily="18" charset="0"/>
                <a:cs typeface="Times New Roman" panose="02020603050405020304" pitchFamily="18" charset="0"/>
              </a:rPr>
              <a:t>: </a:t>
            </a:r>
            <a:r>
              <a:rPr lang="en-IN" sz="1900" dirty="0">
                <a:latin typeface="Times New Roman" panose="02020603050405020304" pitchFamily="18" charset="0"/>
                <a:cs typeface="Times New Roman" panose="02020603050405020304" pitchFamily="18" charset="0"/>
              </a:rPr>
              <a:t>A binary change map, M, of size H x W</a:t>
            </a: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marL="342900" indent="-342900" algn="just">
              <a:buAutoNum type="arabicPeriod"/>
            </a:pPr>
            <a:r>
              <a:rPr lang="en-US" sz="2000" dirty="0">
                <a:latin typeface="Times New Roman" panose="02020603050405020304" pitchFamily="18" charset="0"/>
                <a:cs typeface="Times New Roman" panose="02020603050405020304" pitchFamily="18" charset="0"/>
              </a:rPr>
              <a:t>Define the network architecture:   </a:t>
            </a:r>
          </a:p>
          <a:p>
            <a:pPr algn="just"/>
            <a:r>
              <a:rPr lang="en-US" sz="2000" dirty="0">
                <a:latin typeface="Times New Roman" panose="02020603050405020304" pitchFamily="18" charset="0"/>
                <a:cs typeface="Times New Roman" panose="02020603050405020304" pitchFamily="18" charset="0"/>
              </a:rPr>
              <a:t>        a. Input layer with H x W x C dimensions</a:t>
            </a:r>
          </a:p>
          <a:p>
            <a:pPr algn="just"/>
            <a:r>
              <a:rPr lang="en-US" sz="2000" dirty="0">
                <a:latin typeface="Times New Roman" panose="02020603050405020304" pitchFamily="18" charset="0"/>
                <a:cs typeface="Times New Roman" panose="02020603050405020304" pitchFamily="18" charset="0"/>
              </a:rPr>
              <a:t> 	 b. Several convolutional layers with </a:t>
            </a:r>
            <a:r>
              <a:rPr lang="en-US" sz="2000" dirty="0" err="1">
                <a:latin typeface="Times New Roman" panose="02020603050405020304" pitchFamily="18" charset="0"/>
                <a:cs typeface="Times New Roman" panose="02020603050405020304" pitchFamily="18" charset="0"/>
              </a:rPr>
              <a:t>ReLU</a:t>
            </a:r>
            <a:r>
              <a:rPr lang="en-US" sz="2000" dirty="0">
                <a:latin typeface="Times New Roman" panose="02020603050405020304" pitchFamily="18" charset="0"/>
                <a:cs typeface="Times New Roman" panose="02020603050405020304" pitchFamily="18" charset="0"/>
              </a:rPr>
              <a:t> activation</a:t>
            </a:r>
          </a:p>
          <a:p>
            <a:pPr algn="just"/>
            <a:r>
              <a:rPr lang="en-US" sz="2000" dirty="0">
                <a:latin typeface="Times New Roman" panose="02020603050405020304" pitchFamily="18" charset="0"/>
                <a:cs typeface="Times New Roman" panose="02020603050405020304" pitchFamily="18" charset="0"/>
              </a:rPr>
              <a:t>	 c. Max-pooling layers</a:t>
            </a:r>
          </a:p>
          <a:p>
            <a:pPr algn="just"/>
            <a:r>
              <a:rPr lang="en-US" sz="2000" dirty="0">
                <a:latin typeface="Times New Roman" panose="02020603050405020304" pitchFamily="18" charset="0"/>
                <a:cs typeface="Times New Roman" panose="02020603050405020304" pitchFamily="18" charset="0"/>
              </a:rPr>
              <a:t>	 d. Up-Sampling layers</a:t>
            </a:r>
          </a:p>
          <a:p>
            <a:pPr algn="just"/>
            <a:r>
              <a:rPr lang="en-US" sz="2000" dirty="0">
                <a:latin typeface="Times New Roman" panose="02020603050405020304" pitchFamily="18" charset="0"/>
                <a:cs typeface="Times New Roman" panose="02020603050405020304" pitchFamily="18" charset="0"/>
              </a:rPr>
              <a:t>	 e. Output layer with sigmoid activation.</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2.  Initialize the weights of the network randomly.</a:t>
            </a:r>
          </a:p>
          <a:p>
            <a:pPr algn="just"/>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   </a:t>
            </a: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19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DE7FD3-6103-24AE-550C-101DB1014225}"/>
              </a:ext>
            </a:extLst>
          </p:cNvPr>
          <p:cNvSpPr txBox="1"/>
          <p:nvPr/>
        </p:nvSpPr>
        <p:spPr>
          <a:xfrm>
            <a:off x="335901" y="270588"/>
            <a:ext cx="9890450" cy="5940088"/>
          </a:xfrm>
          <a:prstGeom prst="rect">
            <a:avLst/>
          </a:prstGeom>
          <a:noFill/>
        </p:spPr>
        <p:txBody>
          <a:bodyPr wrap="square">
            <a:spAutoFit/>
          </a:bodyPr>
          <a:lstStyle/>
          <a:p>
            <a:pPr algn="just"/>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3.  Define a loss function, L, to measure the difference between the predicted change map and the ground truth change map:</a:t>
            </a:r>
          </a:p>
          <a:p>
            <a:pPr algn="just"/>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L = -1/N * </a:t>
            </a:r>
            <a:r>
              <a:rPr lang="en-US" sz="2000" dirty="0" err="1">
                <a:latin typeface="Times New Roman" panose="02020603050405020304" pitchFamily="18" charset="0"/>
                <a:cs typeface="Times New Roman" panose="02020603050405020304" pitchFamily="18" charset="0"/>
              </a:rPr>
              <a:t>sum_i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y_i</a:t>
            </a:r>
            <a:r>
              <a:rPr lang="en-US" sz="2000" dirty="0">
                <a:latin typeface="Times New Roman" panose="02020603050405020304" pitchFamily="18" charset="0"/>
                <a:cs typeface="Times New Roman" panose="02020603050405020304" pitchFamily="18" charset="0"/>
              </a:rPr>
              <a:t>*log(</a:t>
            </a:r>
            <a:r>
              <a:rPr lang="en-US" sz="2000" dirty="0" err="1">
                <a:latin typeface="Times New Roman" panose="02020603050405020304" pitchFamily="18" charset="0"/>
                <a:cs typeface="Times New Roman" panose="02020603050405020304" pitchFamily="18" charset="0"/>
              </a:rPr>
              <a:t>p_i</a:t>
            </a:r>
            <a:r>
              <a:rPr lang="en-US" sz="2000" dirty="0">
                <a:latin typeface="Times New Roman" panose="02020603050405020304" pitchFamily="18" charset="0"/>
                <a:cs typeface="Times New Roman" panose="02020603050405020304" pitchFamily="18" charset="0"/>
              </a:rPr>
              <a:t>) + (1-y_i)*log(1-p_i))</a:t>
            </a:r>
          </a:p>
          <a:p>
            <a:pPr lvl="1" algn="just"/>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where N is the number of pixels in the change map, </a:t>
            </a:r>
            <a:r>
              <a:rPr lang="en-US" sz="2000" dirty="0" err="1">
                <a:latin typeface="Times New Roman" panose="02020603050405020304" pitchFamily="18" charset="0"/>
                <a:cs typeface="Times New Roman" panose="02020603050405020304" pitchFamily="18" charset="0"/>
              </a:rPr>
              <a:t>y_i</a:t>
            </a:r>
            <a:r>
              <a:rPr lang="en-US" sz="2000" dirty="0">
                <a:latin typeface="Times New Roman" panose="02020603050405020304" pitchFamily="18" charset="0"/>
                <a:cs typeface="Times New Roman" panose="02020603050405020304" pitchFamily="18" charset="0"/>
              </a:rPr>
              <a:t> is the ground truth label (0 or 1), and </a:t>
            </a:r>
            <a:r>
              <a:rPr lang="en-US" sz="2000" dirty="0" err="1">
                <a:latin typeface="Times New Roman" panose="02020603050405020304" pitchFamily="18" charset="0"/>
                <a:cs typeface="Times New Roman" panose="02020603050405020304" pitchFamily="18" charset="0"/>
              </a:rPr>
              <a:t>p_i</a:t>
            </a:r>
            <a:r>
              <a:rPr lang="en-US" sz="2000" dirty="0">
                <a:latin typeface="Times New Roman" panose="02020603050405020304" pitchFamily="18" charset="0"/>
                <a:cs typeface="Times New Roman" panose="02020603050405020304" pitchFamily="18" charset="0"/>
              </a:rPr>
              <a:t> is the predicted probability of change.</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4.  Train the network:</a:t>
            </a:r>
          </a:p>
          <a:p>
            <a:pPr algn="just"/>
            <a:r>
              <a:rPr lang="en-IN" sz="2000" dirty="0">
                <a:latin typeface="Times New Roman" panose="02020603050405020304" pitchFamily="18" charset="0"/>
                <a:cs typeface="Times New Roman" panose="02020603050405020304" pitchFamily="18" charset="0"/>
              </a:rPr>
              <a:t>	a. Feed the two input images, I1 and I2, to the network</a:t>
            </a:r>
          </a:p>
          <a:p>
            <a:pPr algn="just"/>
            <a:r>
              <a:rPr lang="en-IN" sz="2000" dirty="0">
                <a:latin typeface="Times New Roman" panose="02020603050405020304" pitchFamily="18" charset="0"/>
                <a:cs typeface="Times New Roman" panose="02020603050405020304" pitchFamily="18" charset="0"/>
              </a:rPr>
              <a:t>	b. Calculate the output change map, M, using the sigmoid activation function</a:t>
            </a:r>
          </a:p>
          <a:p>
            <a:pPr algn="just"/>
            <a:r>
              <a:rPr lang="en-IN" sz="2000" dirty="0">
                <a:latin typeface="Times New Roman" panose="02020603050405020304" pitchFamily="18" charset="0"/>
                <a:cs typeface="Times New Roman" panose="02020603050405020304" pitchFamily="18" charset="0"/>
              </a:rPr>
              <a:t>	c. Compute the loss, L, using the predicted change map, M, and the ground truth 				change map</a:t>
            </a:r>
          </a:p>
          <a:p>
            <a:pPr algn="just"/>
            <a:r>
              <a:rPr lang="en-IN" sz="2000" dirty="0">
                <a:latin typeface="Times New Roman" panose="02020603050405020304" pitchFamily="18" charset="0"/>
                <a:cs typeface="Times New Roman" panose="02020603050405020304" pitchFamily="18" charset="0"/>
              </a:rPr>
              <a:t>	d. Backpropagate the error through the network to update the weights using stochastic 	    		gradient descent or another optimizer</a:t>
            </a:r>
          </a:p>
          <a:p>
            <a:pPr algn="just"/>
            <a:r>
              <a:rPr lang="en-IN" sz="2000" dirty="0">
                <a:latin typeface="Times New Roman" panose="02020603050405020304" pitchFamily="18" charset="0"/>
                <a:cs typeface="Times New Roman" panose="02020603050405020304" pitchFamily="18" charset="0"/>
              </a:rPr>
              <a:t>	e. Repeat steps b-d for multiple epochs until the loss converges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0574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9F297A-F4F1-0282-FABD-00F5330A2D42}"/>
              </a:ext>
            </a:extLst>
          </p:cNvPr>
          <p:cNvSpPr txBox="1"/>
          <p:nvPr/>
        </p:nvSpPr>
        <p:spPr>
          <a:xfrm>
            <a:off x="457200" y="401216"/>
            <a:ext cx="10814180" cy="5016758"/>
          </a:xfrm>
          <a:prstGeom prst="rect">
            <a:avLst/>
          </a:prstGeom>
          <a:noFill/>
        </p:spPr>
        <p:txBody>
          <a:bodyPr wrap="square">
            <a:sp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5.  Evaluate the network:</a:t>
            </a:r>
          </a:p>
          <a:p>
            <a:pPr algn="just"/>
            <a:r>
              <a:rPr lang="en-US" sz="2000" dirty="0">
                <a:latin typeface="Times New Roman" panose="02020603050405020304" pitchFamily="18" charset="0"/>
                <a:cs typeface="Times New Roman" panose="02020603050405020304" pitchFamily="18" charset="0"/>
              </a:rPr>
              <a:t>	a. Feed the two input images, I1 and I2, to the network</a:t>
            </a:r>
          </a:p>
          <a:p>
            <a:pPr algn="just"/>
            <a:r>
              <a:rPr lang="en-US" sz="2000" dirty="0">
                <a:latin typeface="Times New Roman" panose="02020603050405020304" pitchFamily="18" charset="0"/>
                <a:cs typeface="Times New Roman" panose="02020603050405020304" pitchFamily="18" charset="0"/>
              </a:rPr>
              <a:t>	b. Calculate the output change map, M, using the sigmoid activation function</a:t>
            </a:r>
          </a:p>
          <a:p>
            <a:pPr algn="just"/>
            <a:r>
              <a:rPr lang="en-US" sz="2000" dirty="0">
                <a:latin typeface="Times New Roman" panose="02020603050405020304" pitchFamily="18" charset="0"/>
                <a:cs typeface="Times New Roman" panose="02020603050405020304" pitchFamily="18" charset="0"/>
              </a:rPr>
              <a:t>	c. Threshold the change map, M, to obtain a binary map, B, using a threshold value, t</a:t>
            </a:r>
          </a:p>
          <a:p>
            <a:pPr algn="just"/>
            <a:r>
              <a:rPr lang="en-US" sz="2000" dirty="0">
                <a:latin typeface="Times New Roman" panose="02020603050405020304" pitchFamily="18" charset="0"/>
                <a:cs typeface="Times New Roman" panose="02020603050405020304" pitchFamily="18" charset="0"/>
              </a:rPr>
              <a:t>	d. Compare the binary map, B, with the ground truth change map to evaluate the 			performance of the network using metrics such as accuracy, precision, and recall</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6.  Use the trained network to detect changes in new satellite images by repeating step 5 with the new  	images.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7.  End</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Note</a:t>
            </a:r>
            <a:r>
              <a:rPr lang="en-IN" sz="2000" dirty="0">
                <a:latin typeface="Times New Roman" panose="02020603050405020304" pitchFamily="18" charset="0"/>
                <a:cs typeface="Times New Roman" panose="02020603050405020304" pitchFamily="18" charset="0"/>
              </a:rPr>
              <a:t>: This algorithm assumes that the two input images, I1 and I2, are pre-processed to have the same spatial resolution and that the ground truth change map is available for training and evaluation.</a:t>
            </a:r>
          </a:p>
        </p:txBody>
      </p:sp>
    </p:spTree>
    <p:extLst>
      <p:ext uri="{BB962C8B-B14F-4D97-AF65-F5344CB8AC3E}">
        <p14:creationId xmlns:p14="http://schemas.microsoft.com/office/powerpoint/2010/main" val="116402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A51A93-8967-65BA-1F75-34189CE8C3BF}"/>
              </a:ext>
            </a:extLst>
          </p:cNvPr>
          <p:cNvSpPr/>
          <p:nvPr/>
        </p:nvSpPr>
        <p:spPr>
          <a:xfrm>
            <a:off x="270589" y="177282"/>
            <a:ext cx="4945224" cy="106368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000" b="1" dirty="0">
                <a:latin typeface="Times New Roman" panose="02020603050405020304" pitchFamily="18" charset="0"/>
                <a:cs typeface="Times New Roman" panose="02020603050405020304" pitchFamily="18" charset="0"/>
              </a:rPr>
              <a:t>Implementation Steps</a:t>
            </a:r>
            <a:endParaRPr lang="en-IN" sz="3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4C13D7C-1FE5-9FEB-946E-19EDB04A357E}"/>
              </a:ext>
            </a:extLst>
          </p:cNvPr>
          <p:cNvSpPr txBox="1"/>
          <p:nvPr/>
        </p:nvSpPr>
        <p:spPr>
          <a:xfrm>
            <a:off x="625151" y="1352938"/>
            <a:ext cx="11038114" cy="4211922"/>
          </a:xfrm>
          <a:prstGeom prst="rect">
            <a:avLst/>
          </a:prstGeom>
          <a:noFill/>
        </p:spPr>
        <p:txBody>
          <a:bodyPr wrap="square">
            <a:spAutoFit/>
          </a:bodyPr>
          <a:lstStyle/>
          <a:p>
            <a:pPr marL="342900" lvl="0" indent="-342900" algn="just">
              <a:lnSpc>
                <a:spcPct val="115000"/>
              </a:lnSpc>
              <a:buFont typeface="+mj-lt"/>
              <a:buAutoNum type="arabicParenR"/>
            </a:pPr>
            <a:r>
              <a:rPr lang="en-US" sz="1800" dirty="0">
                <a:effectLst/>
                <a:latin typeface="Times New Roman" panose="02020603050405020304" pitchFamily="18" charset="0"/>
                <a:ea typeface="Times New Roman" panose="02020603050405020304" pitchFamily="18" charset="0"/>
              </a:rPr>
              <a:t>Initially, the images are downloaded or gathered from google earth engine in Tif format. Download them and load them in QGIS.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mj-lt"/>
              <a:buAutoNum type="arabicParenR"/>
            </a:pPr>
            <a:r>
              <a:rPr lang="en-US" sz="1800" dirty="0">
                <a:effectLst/>
                <a:latin typeface="Times New Roman" panose="02020603050405020304" pitchFamily="18" charset="0"/>
                <a:ea typeface="Times New Roman" panose="02020603050405020304" pitchFamily="18" charset="0"/>
              </a:rPr>
              <a:t>Extract all 13 bands into individual Tif file. At the time of model training the Tif’s can be loaded individually based on user’s requirement either 3 or 13 bands.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mj-lt"/>
              <a:buAutoNum type="arabicParenR"/>
            </a:pPr>
            <a:r>
              <a:rPr lang="en-US" sz="1800" dirty="0">
                <a:effectLst/>
                <a:latin typeface="Times New Roman" panose="02020603050405020304" pitchFamily="18" charset="0"/>
                <a:ea typeface="Times New Roman" panose="02020603050405020304" pitchFamily="18" charset="0"/>
              </a:rPr>
              <a:t>Feed two images to model of two different two time stamps and then the model as per specified bands considers the number of channels (here the number of channels is count of number of bands specified by user).</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mj-lt"/>
              <a:buAutoNum type="arabicParenR"/>
            </a:pPr>
            <a:r>
              <a:rPr lang="en-US" sz="1800" dirty="0">
                <a:effectLst/>
                <a:latin typeface="Times New Roman" panose="02020603050405020304" pitchFamily="18" charset="0"/>
                <a:ea typeface="Times New Roman" panose="02020603050405020304" pitchFamily="18" charset="0"/>
              </a:rPr>
              <a:t>The </a:t>
            </a:r>
            <a:r>
              <a:rPr lang="en-US" sz="1800" dirty="0" err="1">
                <a:effectLst/>
                <a:latin typeface="Times New Roman" panose="02020603050405020304" pitchFamily="18" charset="0"/>
                <a:ea typeface="Times New Roman" panose="02020603050405020304" pitchFamily="18" charset="0"/>
              </a:rPr>
              <a:t>Unet</a:t>
            </a:r>
            <a:r>
              <a:rPr lang="en-US" sz="1800" dirty="0">
                <a:effectLst/>
                <a:latin typeface="Times New Roman" panose="02020603050405020304" pitchFamily="18" charset="0"/>
                <a:ea typeface="Times New Roman" panose="02020603050405020304" pitchFamily="18" charset="0"/>
              </a:rPr>
              <a:t>, F-res-</a:t>
            </a:r>
            <a:r>
              <a:rPr lang="en-US" sz="1800" dirty="0" err="1">
                <a:effectLst/>
                <a:latin typeface="Times New Roman" panose="02020603050405020304" pitchFamily="18" charset="0"/>
                <a:ea typeface="Times New Roman" panose="02020603050405020304" pitchFamily="18" charset="0"/>
              </a:rPr>
              <a:t>Unet</a:t>
            </a:r>
            <a:r>
              <a:rPr lang="en-US" sz="1800" dirty="0">
                <a:effectLst/>
                <a:latin typeface="Times New Roman" panose="02020603050405020304" pitchFamily="18" charset="0"/>
                <a:ea typeface="Times New Roman" panose="02020603050405020304" pitchFamily="18" charset="0"/>
              </a:rPr>
              <a:t>, Siamese conc and Siamese diff Architectures anyone among these can be chosen.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mj-lt"/>
              <a:buAutoNum type="arabicParenR"/>
            </a:pPr>
            <a:r>
              <a:rPr lang="en-US" sz="1800" dirty="0">
                <a:effectLst/>
                <a:latin typeface="Times New Roman" panose="02020603050405020304" pitchFamily="18" charset="0"/>
                <a:ea typeface="Times New Roman" panose="02020603050405020304" pitchFamily="18" charset="0"/>
              </a:rPr>
              <a:t>The images are passed as input to FCNN (any one of above Architectures) so after performing pixel based change mapping it will generate a change map.</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mj-lt"/>
              <a:buAutoNum type="arabicParenR"/>
            </a:pPr>
            <a:r>
              <a:rPr lang="en-US" sz="1800" dirty="0">
                <a:effectLst/>
                <a:latin typeface="Times New Roman" panose="02020603050405020304" pitchFamily="18" charset="0"/>
                <a:ea typeface="Times New Roman" panose="02020603050405020304" pitchFamily="18" charset="0"/>
              </a:rPr>
              <a:t>The change map is final detection by the model. It is then compared pixel wise with Original Reference map in order to know what percentage of changes was correctly detected by the developed model.</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mj-lt"/>
              <a:buAutoNum type="arabicParenR"/>
            </a:pPr>
            <a:r>
              <a:rPr lang="en-US" sz="1800" dirty="0">
                <a:effectLst/>
                <a:latin typeface="Times New Roman" panose="02020603050405020304" pitchFamily="18" charset="0"/>
                <a:ea typeface="Times New Roman" panose="02020603050405020304" pitchFamily="18" charset="0"/>
              </a:rPr>
              <a:t>Here, Accuracy, Precision and Recall are used to Judge the model’s Performance.</a:t>
            </a:r>
            <a:endParaRPr lang="en-IN" sz="1800" dirty="0">
              <a:effectLst/>
              <a:latin typeface="Times New Roman" panose="02020603050405020304" pitchFamily="18" charset="0"/>
              <a:ea typeface="Times New Roman" panose="02020603050405020304" pitchFamily="18" charset="0"/>
            </a:endParaRPr>
          </a:p>
          <a:p>
            <a:pPr algn="just">
              <a:buFont typeface="+mj-lt"/>
              <a:buAutoNum type="arabicPeriod"/>
            </a:pPr>
            <a:endParaRPr lang="en-US" sz="193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5474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CC07-D8A8-37EB-B1B3-B6680D19103B}"/>
              </a:ext>
            </a:extLst>
          </p:cNvPr>
          <p:cNvSpPr>
            <a:spLocks noGrp="1"/>
          </p:cNvSpPr>
          <p:nvPr>
            <p:ph type="title"/>
          </p:nvPr>
        </p:nvSpPr>
        <p:spPr/>
        <p:txBody>
          <a:bodyPr/>
          <a:lstStyle/>
          <a:p>
            <a:r>
              <a:rPr lang="en-IN" dirty="0"/>
              <a:t>Test case 1 results</a:t>
            </a:r>
          </a:p>
        </p:txBody>
      </p:sp>
      <p:sp>
        <p:nvSpPr>
          <p:cNvPr id="3" name="Text Placeholder 2">
            <a:extLst>
              <a:ext uri="{FF2B5EF4-FFF2-40B4-BE49-F238E27FC236}">
                <a16:creationId xmlns:a16="http://schemas.microsoft.com/office/drawing/2014/main" id="{D4877CB5-0D6B-D7D4-67A3-F71270E4A8E7}"/>
              </a:ext>
            </a:extLst>
          </p:cNvPr>
          <p:cNvSpPr>
            <a:spLocks noGrp="1"/>
          </p:cNvSpPr>
          <p:nvPr>
            <p:ph type="body" idx="1"/>
          </p:nvPr>
        </p:nvSpPr>
        <p:spPr>
          <a:xfrm>
            <a:off x="1237480" y="1866122"/>
            <a:ext cx="4541528" cy="671805"/>
          </a:xfrm>
        </p:spPr>
        <p:txBody>
          <a:bodyPr/>
          <a:lstStyle/>
          <a:p>
            <a:r>
              <a:rPr lang="en-IN" dirty="0"/>
              <a:t>2015 image</a:t>
            </a:r>
          </a:p>
        </p:txBody>
      </p:sp>
      <p:pic>
        <p:nvPicPr>
          <p:cNvPr id="8" name="Content Placeholder 7">
            <a:extLst>
              <a:ext uri="{FF2B5EF4-FFF2-40B4-BE49-F238E27FC236}">
                <a16:creationId xmlns:a16="http://schemas.microsoft.com/office/drawing/2014/main" id="{B8FEDE83-CA3B-7EA8-ED51-40BEF63C0F5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37480" y="2621902"/>
            <a:ext cx="4407540" cy="3686823"/>
          </a:xfrm>
        </p:spPr>
      </p:pic>
      <p:sp>
        <p:nvSpPr>
          <p:cNvPr id="5" name="Text Placeholder 4">
            <a:extLst>
              <a:ext uri="{FF2B5EF4-FFF2-40B4-BE49-F238E27FC236}">
                <a16:creationId xmlns:a16="http://schemas.microsoft.com/office/drawing/2014/main" id="{EBDC16B9-16F2-376F-556D-18FEB10F275B}"/>
              </a:ext>
            </a:extLst>
          </p:cNvPr>
          <p:cNvSpPr>
            <a:spLocks noGrp="1"/>
          </p:cNvSpPr>
          <p:nvPr>
            <p:ph type="body" sz="quarter" idx="3"/>
          </p:nvPr>
        </p:nvSpPr>
        <p:spPr>
          <a:xfrm>
            <a:off x="6754188" y="1714967"/>
            <a:ext cx="4200332" cy="822960"/>
          </a:xfrm>
        </p:spPr>
        <p:txBody>
          <a:bodyPr/>
          <a:lstStyle/>
          <a:p>
            <a:r>
              <a:rPr lang="en-IN" dirty="0"/>
              <a:t>2018 image                         </a:t>
            </a:r>
          </a:p>
        </p:txBody>
      </p:sp>
      <p:pic>
        <p:nvPicPr>
          <p:cNvPr id="10" name="Content Placeholder 9">
            <a:extLst>
              <a:ext uri="{FF2B5EF4-FFF2-40B4-BE49-F238E27FC236}">
                <a16:creationId xmlns:a16="http://schemas.microsoft.com/office/drawing/2014/main" id="{EBD7D233-F7F3-7589-3250-8BD136DE43D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5445" y="2637944"/>
            <a:ext cx="4479075" cy="3686823"/>
          </a:xfrm>
        </p:spPr>
      </p:pic>
    </p:spTree>
    <p:extLst>
      <p:ext uri="{BB962C8B-B14F-4D97-AF65-F5344CB8AC3E}">
        <p14:creationId xmlns:p14="http://schemas.microsoft.com/office/powerpoint/2010/main" val="1093968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BF11-5F97-2E1C-F1DE-76C49A40741A}"/>
              </a:ext>
            </a:extLst>
          </p:cNvPr>
          <p:cNvSpPr>
            <a:spLocks noGrp="1"/>
          </p:cNvSpPr>
          <p:nvPr>
            <p:ph type="title"/>
          </p:nvPr>
        </p:nvSpPr>
        <p:spPr/>
        <p:txBody>
          <a:bodyPr/>
          <a:lstStyle/>
          <a:p>
            <a:r>
              <a:rPr lang="en-IN" dirty="0"/>
              <a:t>Test case 1results</a:t>
            </a:r>
          </a:p>
        </p:txBody>
      </p:sp>
      <p:sp>
        <p:nvSpPr>
          <p:cNvPr id="3" name="Text Placeholder 2">
            <a:extLst>
              <a:ext uri="{FF2B5EF4-FFF2-40B4-BE49-F238E27FC236}">
                <a16:creationId xmlns:a16="http://schemas.microsoft.com/office/drawing/2014/main" id="{324E4755-DFB0-9664-75B0-3550BE39FCF4}"/>
              </a:ext>
            </a:extLst>
          </p:cNvPr>
          <p:cNvSpPr>
            <a:spLocks noGrp="1"/>
          </p:cNvSpPr>
          <p:nvPr>
            <p:ph type="body" idx="1"/>
          </p:nvPr>
        </p:nvSpPr>
        <p:spPr>
          <a:xfrm>
            <a:off x="1022560" y="2033458"/>
            <a:ext cx="4754880" cy="606490"/>
          </a:xfrm>
        </p:spPr>
        <p:txBody>
          <a:bodyPr/>
          <a:lstStyle/>
          <a:p>
            <a:r>
              <a:rPr lang="en-IN" dirty="0"/>
              <a:t>Ground Truth</a:t>
            </a:r>
          </a:p>
          <a:p>
            <a:endParaRPr lang="en-IN" dirty="0"/>
          </a:p>
        </p:txBody>
      </p:sp>
      <p:pic>
        <p:nvPicPr>
          <p:cNvPr id="8" name="Content Placeholder 7">
            <a:extLst>
              <a:ext uri="{FF2B5EF4-FFF2-40B4-BE49-F238E27FC236}">
                <a16:creationId xmlns:a16="http://schemas.microsoft.com/office/drawing/2014/main" id="{8833E09F-BAC6-4965-2558-002ABA1B3B0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22310" y="2687216"/>
            <a:ext cx="4264089" cy="3621509"/>
          </a:xfrm>
        </p:spPr>
      </p:pic>
      <p:sp>
        <p:nvSpPr>
          <p:cNvPr id="5" name="Text Placeholder 4">
            <a:extLst>
              <a:ext uri="{FF2B5EF4-FFF2-40B4-BE49-F238E27FC236}">
                <a16:creationId xmlns:a16="http://schemas.microsoft.com/office/drawing/2014/main" id="{575E6B37-F127-88DB-1D4D-DF1DE6107657}"/>
              </a:ext>
            </a:extLst>
          </p:cNvPr>
          <p:cNvSpPr>
            <a:spLocks noGrp="1"/>
          </p:cNvSpPr>
          <p:nvPr>
            <p:ph type="body" sz="quarter" idx="3"/>
          </p:nvPr>
        </p:nvSpPr>
        <p:spPr>
          <a:xfrm>
            <a:off x="5989320" y="1730213"/>
            <a:ext cx="4754880" cy="606490"/>
          </a:xfrm>
        </p:spPr>
        <p:txBody>
          <a:bodyPr/>
          <a:lstStyle/>
          <a:p>
            <a:r>
              <a:rPr lang="en-IN" dirty="0"/>
              <a:t>   Output  predicted  by the model</a:t>
            </a:r>
          </a:p>
        </p:txBody>
      </p:sp>
      <p:pic>
        <p:nvPicPr>
          <p:cNvPr id="10" name="Content Placeholder 9">
            <a:extLst>
              <a:ext uri="{FF2B5EF4-FFF2-40B4-BE49-F238E27FC236}">
                <a16:creationId xmlns:a16="http://schemas.microsoft.com/office/drawing/2014/main" id="{C9152093-40ED-451E-EF2D-251588CD746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2768" y="2639948"/>
            <a:ext cx="4376055" cy="3621509"/>
          </a:xfrm>
        </p:spPr>
      </p:pic>
    </p:spTree>
    <p:extLst>
      <p:ext uri="{BB962C8B-B14F-4D97-AF65-F5344CB8AC3E}">
        <p14:creationId xmlns:p14="http://schemas.microsoft.com/office/powerpoint/2010/main" val="1349906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CC07-D8A8-37EB-B1B3-B6680D19103B}"/>
              </a:ext>
            </a:extLst>
          </p:cNvPr>
          <p:cNvSpPr>
            <a:spLocks noGrp="1"/>
          </p:cNvSpPr>
          <p:nvPr>
            <p:ph type="title"/>
          </p:nvPr>
        </p:nvSpPr>
        <p:spPr/>
        <p:txBody>
          <a:bodyPr/>
          <a:lstStyle/>
          <a:p>
            <a:r>
              <a:rPr lang="en-IN" dirty="0"/>
              <a:t>Test case 2 results</a:t>
            </a:r>
          </a:p>
        </p:txBody>
      </p:sp>
      <p:sp>
        <p:nvSpPr>
          <p:cNvPr id="3" name="Text Placeholder 2">
            <a:extLst>
              <a:ext uri="{FF2B5EF4-FFF2-40B4-BE49-F238E27FC236}">
                <a16:creationId xmlns:a16="http://schemas.microsoft.com/office/drawing/2014/main" id="{D4877CB5-0D6B-D7D4-67A3-F71270E4A8E7}"/>
              </a:ext>
            </a:extLst>
          </p:cNvPr>
          <p:cNvSpPr>
            <a:spLocks noGrp="1"/>
          </p:cNvSpPr>
          <p:nvPr>
            <p:ph type="body" idx="1"/>
          </p:nvPr>
        </p:nvSpPr>
        <p:spPr>
          <a:xfrm>
            <a:off x="1237480" y="1866122"/>
            <a:ext cx="4541528" cy="671805"/>
          </a:xfrm>
        </p:spPr>
        <p:txBody>
          <a:bodyPr/>
          <a:lstStyle/>
          <a:p>
            <a:r>
              <a:rPr lang="en-IN" dirty="0"/>
              <a:t>2019 image</a:t>
            </a:r>
          </a:p>
        </p:txBody>
      </p:sp>
      <p:sp>
        <p:nvSpPr>
          <p:cNvPr id="5" name="Text Placeholder 4">
            <a:extLst>
              <a:ext uri="{FF2B5EF4-FFF2-40B4-BE49-F238E27FC236}">
                <a16:creationId xmlns:a16="http://schemas.microsoft.com/office/drawing/2014/main" id="{EBDC16B9-16F2-376F-556D-18FEB10F275B}"/>
              </a:ext>
            </a:extLst>
          </p:cNvPr>
          <p:cNvSpPr>
            <a:spLocks noGrp="1"/>
          </p:cNvSpPr>
          <p:nvPr>
            <p:ph type="body" sz="quarter" idx="3"/>
          </p:nvPr>
        </p:nvSpPr>
        <p:spPr>
          <a:xfrm>
            <a:off x="6754188" y="1714967"/>
            <a:ext cx="4200332" cy="822960"/>
          </a:xfrm>
        </p:spPr>
        <p:txBody>
          <a:bodyPr/>
          <a:lstStyle/>
          <a:p>
            <a:r>
              <a:rPr lang="en-IN" dirty="0"/>
              <a:t>2022 image                         </a:t>
            </a:r>
          </a:p>
        </p:txBody>
      </p:sp>
      <p:pic>
        <p:nvPicPr>
          <p:cNvPr id="18" name="Picture 17">
            <a:extLst>
              <a:ext uri="{FF2B5EF4-FFF2-40B4-BE49-F238E27FC236}">
                <a16:creationId xmlns:a16="http://schemas.microsoft.com/office/drawing/2014/main" id="{AE7B8B81-03F2-EC7B-D0BF-E1A0EFCCE4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128" y="2637944"/>
            <a:ext cx="4648200" cy="3671416"/>
          </a:xfrm>
          <a:prstGeom prst="rect">
            <a:avLst/>
          </a:prstGeom>
          <a:noFill/>
          <a:ln>
            <a:noFill/>
          </a:ln>
        </p:spPr>
      </p:pic>
      <p:pic>
        <p:nvPicPr>
          <p:cNvPr id="21" name="Picture 20">
            <a:extLst>
              <a:ext uri="{FF2B5EF4-FFF2-40B4-BE49-F238E27FC236}">
                <a16:creationId xmlns:a16="http://schemas.microsoft.com/office/drawing/2014/main" id="{8B566745-8B1C-D86B-5F72-A1F85EA6E3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37944"/>
            <a:ext cx="4466253" cy="3671415"/>
          </a:xfrm>
          <a:prstGeom prst="rect">
            <a:avLst/>
          </a:prstGeom>
          <a:noFill/>
          <a:ln>
            <a:noFill/>
          </a:ln>
        </p:spPr>
      </p:pic>
    </p:spTree>
    <p:extLst>
      <p:ext uri="{BB962C8B-B14F-4D97-AF65-F5344CB8AC3E}">
        <p14:creationId xmlns:p14="http://schemas.microsoft.com/office/powerpoint/2010/main" val="2929427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E87EF1-BE57-4602-65A3-541220DF0DF8}"/>
              </a:ext>
            </a:extLst>
          </p:cNvPr>
          <p:cNvSpPr>
            <a:spLocks noGrp="1"/>
          </p:cNvSpPr>
          <p:nvPr>
            <p:ph type="dt" sz="half" idx="10"/>
          </p:nvPr>
        </p:nvSpPr>
        <p:spPr/>
        <p:txBody>
          <a:bodyPr/>
          <a:lstStyle/>
          <a:p>
            <a:fld id="{1871FA7E-0AC3-48E5-993C-6403EE473F36}" type="datetime3">
              <a:rPr lang="en-US" smtClean="0"/>
              <a:t>18 May 2023</a:t>
            </a:fld>
            <a:endParaRPr lang="en-US"/>
          </a:p>
        </p:txBody>
      </p:sp>
      <p:sp>
        <p:nvSpPr>
          <p:cNvPr id="5" name="Title 1">
            <a:extLst>
              <a:ext uri="{FF2B5EF4-FFF2-40B4-BE49-F238E27FC236}">
                <a16:creationId xmlns:a16="http://schemas.microsoft.com/office/drawing/2014/main" id="{2FBA6247-7AEB-3745-41EB-838A746F9E75}"/>
              </a:ext>
            </a:extLst>
          </p:cNvPr>
          <p:cNvSpPr txBox="1">
            <a:spLocks/>
          </p:cNvSpPr>
          <p:nvPr/>
        </p:nvSpPr>
        <p:spPr>
          <a:xfrm>
            <a:off x="457201" y="245142"/>
            <a:ext cx="231399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800" dirty="0">
                <a:latin typeface="Times New Roman" panose="02020603050405020304" pitchFamily="18" charset="0"/>
                <a:cs typeface="Times New Roman" panose="02020603050405020304" pitchFamily="18" charset="0"/>
              </a:rPr>
              <a:t>Agenda</a:t>
            </a:r>
          </a:p>
        </p:txBody>
      </p:sp>
      <p:sp>
        <p:nvSpPr>
          <p:cNvPr id="6" name="Content Placeholder 2">
            <a:extLst>
              <a:ext uri="{FF2B5EF4-FFF2-40B4-BE49-F238E27FC236}">
                <a16:creationId xmlns:a16="http://schemas.microsoft.com/office/drawing/2014/main" id="{A5DDBA33-99F9-9A15-C1C9-6C231338516F}"/>
              </a:ext>
            </a:extLst>
          </p:cNvPr>
          <p:cNvSpPr txBox="1">
            <a:spLocks/>
          </p:cNvSpPr>
          <p:nvPr/>
        </p:nvSpPr>
        <p:spPr>
          <a:xfrm>
            <a:off x="457200" y="1600200"/>
            <a:ext cx="8593494" cy="48006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Times New Roman" panose="02020603050405020304" pitchFamily="18" charset="0"/>
                <a:cs typeface="Times New Roman" panose="02020603050405020304" pitchFamily="18" charset="0"/>
              </a:rPr>
              <a:t>Introduction</a:t>
            </a:r>
          </a:p>
          <a:p>
            <a:r>
              <a:rPr lang="en-US" sz="2800" dirty="0">
                <a:latin typeface="Times New Roman" panose="02020603050405020304" pitchFamily="18" charset="0"/>
                <a:cs typeface="Times New Roman" panose="02020603050405020304" pitchFamily="18" charset="0"/>
              </a:rPr>
              <a:t>Problem Definition</a:t>
            </a:r>
          </a:p>
          <a:p>
            <a:r>
              <a:rPr lang="en-US" sz="2800" dirty="0">
                <a:latin typeface="Times New Roman" panose="02020603050405020304" pitchFamily="18" charset="0"/>
                <a:cs typeface="Times New Roman" panose="02020603050405020304" pitchFamily="18" charset="0"/>
              </a:rPr>
              <a:t>Objectives and Outcomes</a:t>
            </a:r>
          </a:p>
          <a:p>
            <a:r>
              <a:rPr lang="en-US" sz="2800" dirty="0">
                <a:latin typeface="Times New Roman" panose="02020603050405020304" pitchFamily="18" charset="0"/>
                <a:cs typeface="Times New Roman" panose="02020603050405020304" pitchFamily="18" charset="0"/>
              </a:rPr>
              <a:t>Summary of Literature review</a:t>
            </a:r>
          </a:p>
          <a:p>
            <a:r>
              <a:rPr lang="en-US" sz="2800" dirty="0">
                <a:latin typeface="Times New Roman" panose="02020603050405020304" pitchFamily="18" charset="0"/>
                <a:cs typeface="Times New Roman" panose="02020603050405020304" pitchFamily="18" charset="0"/>
              </a:rPr>
              <a:t>Dataset Description</a:t>
            </a:r>
          </a:p>
          <a:p>
            <a:r>
              <a:rPr lang="en-US" sz="2800" dirty="0">
                <a:latin typeface="Times New Roman" panose="02020603050405020304" pitchFamily="18" charset="0"/>
                <a:cs typeface="Times New Roman" panose="02020603050405020304" pitchFamily="18" charset="0"/>
              </a:rPr>
              <a:t>Architecture diagram </a:t>
            </a:r>
          </a:p>
          <a:p>
            <a:r>
              <a:rPr lang="en-US" sz="2800" dirty="0">
                <a:latin typeface="Times New Roman" panose="02020603050405020304" pitchFamily="18" charset="0"/>
                <a:cs typeface="Times New Roman" panose="02020603050405020304" pitchFamily="18" charset="0"/>
              </a:rPr>
              <a:t>Algorithms/Procedure</a:t>
            </a:r>
          </a:p>
          <a:p>
            <a:r>
              <a:rPr lang="en-US" sz="2800" dirty="0">
                <a:latin typeface="Times New Roman" panose="02020603050405020304" pitchFamily="18" charset="0"/>
                <a:cs typeface="Times New Roman" panose="02020603050405020304" pitchFamily="18" charset="0"/>
              </a:rPr>
              <a:t>Implementation Plan</a:t>
            </a:r>
          </a:p>
          <a:p>
            <a:r>
              <a:rPr lang="en-US" sz="2800" dirty="0">
                <a:latin typeface="Times New Roman" panose="02020603050405020304" pitchFamily="18" charset="0"/>
                <a:cs typeface="Times New Roman" panose="02020603050405020304" pitchFamily="18" charset="0"/>
              </a:rPr>
              <a:t>Result and analysis</a:t>
            </a:r>
          </a:p>
          <a:p>
            <a:r>
              <a:rPr lang="en-US" sz="2800" dirty="0">
                <a:latin typeface="Times New Roman" panose="02020603050405020304" pitchFamily="18" charset="0"/>
                <a:cs typeface="Times New Roman" panose="02020603050405020304" pitchFamily="18" charset="0"/>
              </a:rPr>
              <a:t>Conclusion</a:t>
            </a:r>
          </a:p>
          <a:p>
            <a:r>
              <a:rPr lang="en-US" sz="28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76454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BF42-90BC-BBAE-1D54-91329B92D2CD}"/>
              </a:ext>
            </a:extLst>
          </p:cNvPr>
          <p:cNvSpPr>
            <a:spLocks noGrp="1"/>
          </p:cNvSpPr>
          <p:nvPr>
            <p:ph type="title"/>
          </p:nvPr>
        </p:nvSpPr>
        <p:spPr/>
        <p:txBody>
          <a:bodyPr/>
          <a:lstStyle/>
          <a:p>
            <a:r>
              <a:rPr lang="en-IN" dirty="0"/>
              <a:t>TEST CASE 2 RESULTS</a:t>
            </a:r>
          </a:p>
        </p:txBody>
      </p:sp>
      <p:pic>
        <p:nvPicPr>
          <p:cNvPr id="4" name="Content Placeholder 3">
            <a:extLst>
              <a:ext uri="{FF2B5EF4-FFF2-40B4-BE49-F238E27FC236}">
                <a16:creationId xmlns:a16="http://schemas.microsoft.com/office/drawing/2014/main" id="{707A92CA-38B7-18D0-3B02-066B4DF496E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292081" y="2742799"/>
            <a:ext cx="4235565" cy="3434066"/>
          </a:xfrm>
          <a:prstGeom prst="rect">
            <a:avLst/>
          </a:prstGeom>
          <a:noFill/>
          <a:ln>
            <a:noFill/>
          </a:ln>
        </p:spPr>
      </p:pic>
      <p:sp>
        <p:nvSpPr>
          <p:cNvPr id="11" name="TextBox 10">
            <a:extLst>
              <a:ext uri="{FF2B5EF4-FFF2-40B4-BE49-F238E27FC236}">
                <a16:creationId xmlns:a16="http://schemas.microsoft.com/office/drawing/2014/main" id="{FBD7586A-758A-55A1-ADA8-598C8DF618C3}"/>
              </a:ext>
            </a:extLst>
          </p:cNvPr>
          <p:cNvSpPr txBox="1"/>
          <p:nvPr/>
        </p:nvSpPr>
        <p:spPr>
          <a:xfrm>
            <a:off x="1184988" y="1819469"/>
            <a:ext cx="9982883" cy="369332"/>
          </a:xfrm>
          <a:prstGeom prst="rect">
            <a:avLst/>
          </a:prstGeom>
          <a:noFill/>
        </p:spPr>
        <p:txBody>
          <a:bodyPr wrap="square" rtlCol="0">
            <a:spAutoFit/>
          </a:bodyPr>
          <a:lstStyle/>
          <a:p>
            <a:r>
              <a:rPr lang="en-US" dirty="0"/>
              <a:t>Change map given by the model with FCNN algorithm for above two images of test case 2.</a:t>
            </a:r>
            <a:endParaRPr lang="en-IN" dirty="0"/>
          </a:p>
        </p:txBody>
      </p:sp>
    </p:spTree>
    <p:extLst>
      <p:ext uri="{BB962C8B-B14F-4D97-AF65-F5344CB8AC3E}">
        <p14:creationId xmlns:p14="http://schemas.microsoft.com/office/powerpoint/2010/main" val="826695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51FB-F82C-582A-EFDD-3C65E494548B}"/>
              </a:ext>
            </a:extLst>
          </p:cNvPr>
          <p:cNvSpPr>
            <a:spLocks noGrp="1"/>
          </p:cNvSpPr>
          <p:nvPr>
            <p:ph type="title"/>
          </p:nvPr>
        </p:nvSpPr>
        <p:spPr/>
        <p:txBody>
          <a:bodyPr/>
          <a:lstStyle/>
          <a:p>
            <a:r>
              <a:rPr lang="en-IN" dirty="0"/>
              <a:t>Test case 3 results</a:t>
            </a:r>
          </a:p>
        </p:txBody>
      </p:sp>
      <p:sp>
        <p:nvSpPr>
          <p:cNvPr id="3" name="Text Placeholder 2">
            <a:extLst>
              <a:ext uri="{FF2B5EF4-FFF2-40B4-BE49-F238E27FC236}">
                <a16:creationId xmlns:a16="http://schemas.microsoft.com/office/drawing/2014/main" id="{F13F06B7-B258-BCDA-4FFF-468C555EBD42}"/>
              </a:ext>
            </a:extLst>
          </p:cNvPr>
          <p:cNvSpPr>
            <a:spLocks noGrp="1"/>
          </p:cNvSpPr>
          <p:nvPr>
            <p:ph type="body" idx="1"/>
          </p:nvPr>
        </p:nvSpPr>
        <p:spPr>
          <a:xfrm>
            <a:off x="1024128" y="1812757"/>
            <a:ext cx="4754880" cy="694623"/>
          </a:xfrm>
        </p:spPr>
        <p:txBody>
          <a:bodyPr/>
          <a:lstStyle/>
          <a:p>
            <a:r>
              <a:rPr lang="en-IN" dirty="0"/>
              <a:t>2019 image</a:t>
            </a:r>
          </a:p>
          <a:p>
            <a:endParaRPr lang="en-IN" dirty="0"/>
          </a:p>
        </p:txBody>
      </p:sp>
      <p:sp>
        <p:nvSpPr>
          <p:cNvPr id="5" name="Text Placeholder 4">
            <a:extLst>
              <a:ext uri="{FF2B5EF4-FFF2-40B4-BE49-F238E27FC236}">
                <a16:creationId xmlns:a16="http://schemas.microsoft.com/office/drawing/2014/main" id="{99A34DFE-E6E2-9A18-203A-22E66BFA01DD}"/>
              </a:ext>
            </a:extLst>
          </p:cNvPr>
          <p:cNvSpPr>
            <a:spLocks noGrp="1"/>
          </p:cNvSpPr>
          <p:nvPr>
            <p:ph type="body" sz="quarter" idx="3"/>
          </p:nvPr>
        </p:nvSpPr>
        <p:spPr>
          <a:xfrm>
            <a:off x="5990888" y="1812757"/>
            <a:ext cx="4754880" cy="694623"/>
          </a:xfrm>
        </p:spPr>
        <p:txBody>
          <a:bodyPr/>
          <a:lstStyle/>
          <a:p>
            <a:r>
              <a:rPr lang="en-IN" dirty="0"/>
              <a:t>    2022 image</a:t>
            </a:r>
          </a:p>
          <a:p>
            <a:endParaRPr lang="en-IN" dirty="0"/>
          </a:p>
        </p:txBody>
      </p:sp>
      <p:pic>
        <p:nvPicPr>
          <p:cNvPr id="7" name="Picture 6">
            <a:extLst>
              <a:ext uri="{FF2B5EF4-FFF2-40B4-BE49-F238E27FC236}">
                <a16:creationId xmlns:a16="http://schemas.microsoft.com/office/drawing/2014/main" id="{3E4FB687-1A13-B928-8936-541934332D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128" y="2545240"/>
            <a:ext cx="4415619" cy="3727544"/>
          </a:xfrm>
          <a:prstGeom prst="rect">
            <a:avLst/>
          </a:prstGeom>
          <a:noFill/>
          <a:ln>
            <a:noFill/>
          </a:ln>
        </p:spPr>
      </p:pic>
      <p:pic>
        <p:nvPicPr>
          <p:cNvPr id="12" name="Picture 11">
            <a:extLst>
              <a:ext uri="{FF2B5EF4-FFF2-40B4-BE49-F238E27FC236}">
                <a16:creationId xmlns:a16="http://schemas.microsoft.com/office/drawing/2014/main" id="{B6DA49B4-0B81-57A0-A4E1-535769262C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9322" y="2545240"/>
            <a:ext cx="4508925" cy="3727544"/>
          </a:xfrm>
          <a:prstGeom prst="rect">
            <a:avLst/>
          </a:prstGeom>
          <a:noFill/>
          <a:ln>
            <a:noFill/>
          </a:ln>
        </p:spPr>
      </p:pic>
    </p:spTree>
    <p:extLst>
      <p:ext uri="{BB962C8B-B14F-4D97-AF65-F5344CB8AC3E}">
        <p14:creationId xmlns:p14="http://schemas.microsoft.com/office/powerpoint/2010/main" val="3288170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13AE-7559-1503-0FA4-9F97B1BDD94C}"/>
              </a:ext>
            </a:extLst>
          </p:cNvPr>
          <p:cNvSpPr>
            <a:spLocks noGrp="1"/>
          </p:cNvSpPr>
          <p:nvPr>
            <p:ph type="title"/>
          </p:nvPr>
        </p:nvSpPr>
        <p:spPr/>
        <p:txBody>
          <a:bodyPr/>
          <a:lstStyle/>
          <a:p>
            <a:r>
              <a:rPr lang="en-IN" dirty="0"/>
              <a:t>Test case 3 results</a:t>
            </a:r>
          </a:p>
        </p:txBody>
      </p:sp>
      <p:pic>
        <p:nvPicPr>
          <p:cNvPr id="4" name="Content Placeholder 3">
            <a:extLst>
              <a:ext uri="{FF2B5EF4-FFF2-40B4-BE49-F238E27FC236}">
                <a16:creationId xmlns:a16="http://schemas.microsoft.com/office/drawing/2014/main" id="{238879E5-EE62-1B03-6F96-121AFC6537F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12167" y="2621901"/>
            <a:ext cx="5582653" cy="3974841"/>
          </a:xfrm>
          <a:prstGeom prst="rect">
            <a:avLst/>
          </a:prstGeom>
          <a:noFill/>
          <a:ln>
            <a:noFill/>
          </a:ln>
        </p:spPr>
      </p:pic>
      <p:sp>
        <p:nvSpPr>
          <p:cNvPr id="5" name="TextBox 4">
            <a:extLst>
              <a:ext uri="{FF2B5EF4-FFF2-40B4-BE49-F238E27FC236}">
                <a16:creationId xmlns:a16="http://schemas.microsoft.com/office/drawing/2014/main" id="{F54980FB-38F8-0E9A-99E2-6863BDD0FC1F}"/>
              </a:ext>
            </a:extLst>
          </p:cNvPr>
          <p:cNvSpPr txBox="1"/>
          <p:nvPr/>
        </p:nvSpPr>
        <p:spPr>
          <a:xfrm>
            <a:off x="1024128" y="1838131"/>
            <a:ext cx="10545831" cy="369332"/>
          </a:xfrm>
          <a:prstGeom prst="rect">
            <a:avLst/>
          </a:prstGeom>
          <a:noFill/>
        </p:spPr>
        <p:txBody>
          <a:bodyPr wrap="square" rtlCol="0">
            <a:spAutoFit/>
          </a:bodyPr>
          <a:lstStyle/>
          <a:p>
            <a:r>
              <a:rPr lang="en-US" dirty="0"/>
              <a:t>Change map given by the model with slow feature analysis algorithm for above two images of test case 3.</a:t>
            </a:r>
            <a:endParaRPr lang="en-IN" dirty="0"/>
          </a:p>
        </p:txBody>
      </p:sp>
    </p:spTree>
    <p:extLst>
      <p:ext uri="{BB962C8B-B14F-4D97-AF65-F5344CB8AC3E}">
        <p14:creationId xmlns:p14="http://schemas.microsoft.com/office/powerpoint/2010/main" val="240786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03A8DB-31EE-9F64-31E3-08259FF9C5DE}"/>
              </a:ext>
            </a:extLst>
          </p:cNvPr>
          <p:cNvSpPr/>
          <p:nvPr/>
        </p:nvSpPr>
        <p:spPr>
          <a:xfrm>
            <a:off x="606490" y="503854"/>
            <a:ext cx="11196734" cy="942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lumMod val="95000"/>
                    <a:lumOff val="5000"/>
                  </a:schemeClr>
                </a:solidFill>
                <a:latin typeface="Times New Roman" panose="02020603050405020304" pitchFamily="18" charset="0"/>
                <a:cs typeface="Times New Roman" panose="02020603050405020304" pitchFamily="18" charset="0"/>
              </a:rPr>
              <a:t>PERFORMANCE OF THE MODEL WITH DIFFERENT ARCHITECTURES (ANALYSIS)</a:t>
            </a:r>
          </a:p>
        </p:txBody>
      </p:sp>
      <p:graphicFrame>
        <p:nvGraphicFramePr>
          <p:cNvPr id="3" name="Table 3">
            <a:extLst>
              <a:ext uri="{FF2B5EF4-FFF2-40B4-BE49-F238E27FC236}">
                <a16:creationId xmlns:a16="http://schemas.microsoft.com/office/drawing/2014/main" id="{B6E370DE-29CF-3488-8E59-9D05161F66AB}"/>
              </a:ext>
            </a:extLst>
          </p:cNvPr>
          <p:cNvGraphicFramePr>
            <a:graphicFrameLocks noGrp="1"/>
          </p:cNvGraphicFramePr>
          <p:nvPr>
            <p:extLst>
              <p:ext uri="{D42A27DB-BD31-4B8C-83A1-F6EECF244321}">
                <p14:modId xmlns:p14="http://schemas.microsoft.com/office/powerpoint/2010/main" val="1886513777"/>
              </p:ext>
            </p:extLst>
          </p:nvPr>
        </p:nvGraphicFramePr>
        <p:xfrm>
          <a:off x="867748" y="1623527"/>
          <a:ext cx="10179698" cy="3833800"/>
        </p:xfrm>
        <a:graphic>
          <a:graphicData uri="http://schemas.openxmlformats.org/drawingml/2006/table">
            <a:tbl>
              <a:tblPr firstRow="1" bandRow="1">
                <a:tableStyleId>{5C22544A-7EE6-4342-B048-85BDC9FD1C3A}</a:tableStyleId>
              </a:tblPr>
              <a:tblGrid>
                <a:gridCol w="3261417">
                  <a:extLst>
                    <a:ext uri="{9D8B030D-6E8A-4147-A177-3AD203B41FA5}">
                      <a16:colId xmlns:a16="http://schemas.microsoft.com/office/drawing/2014/main" val="66364037"/>
                    </a:ext>
                  </a:extLst>
                </a:gridCol>
                <a:gridCol w="2312946">
                  <a:extLst>
                    <a:ext uri="{9D8B030D-6E8A-4147-A177-3AD203B41FA5}">
                      <a16:colId xmlns:a16="http://schemas.microsoft.com/office/drawing/2014/main" val="253387150"/>
                    </a:ext>
                  </a:extLst>
                </a:gridCol>
                <a:gridCol w="2014559">
                  <a:extLst>
                    <a:ext uri="{9D8B030D-6E8A-4147-A177-3AD203B41FA5}">
                      <a16:colId xmlns:a16="http://schemas.microsoft.com/office/drawing/2014/main" val="1991789947"/>
                    </a:ext>
                  </a:extLst>
                </a:gridCol>
                <a:gridCol w="2590776">
                  <a:extLst>
                    <a:ext uri="{9D8B030D-6E8A-4147-A177-3AD203B41FA5}">
                      <a16:colId xmlns:a16="http://schemas.microsoft.com/office/drawing/2014/main" val="178143842"/>
                    </a:ext>
                  </a:extLst>
                </a:gridCol>
              </a:tblGrid>
              <a:tr h="956105">
                <a:tc>
                  <a:txBody>
                    <a:bodyPr/>
                    <a:lstStyle/>
                    <a:p>
                      <a:pPr algn="ctr"/>
                      <a:r>
                        <a:rPr lang="en-IN" dirty="0">
                          <a:solidFill>
                            <a:schemeClr val="tx1">
                              <a:lumMod val="95000"/>
                              <a:lumOff val="5000"/>
                            </a:schemeClr>
                          </a:solidFill>
                        </a:rPr>
                        <a:t>Network  Architecture</a:t>
                      </a:r>
                    </a:p>
                  </a:txBody>
                  <a:tcPr>
                    <a:solidFill>
                      <a:schemeClr val="accent1">
                        <a:lumMod val="40000"/>
                        <a:lumOff val="60000"/>
                      </a:schemeClr>
                    </a:solidFill>
                  </a:tcPr>
                </a:tc>
                <a:tc>
                  <a:txBody>
                    <a:bodyPr/>
                    <a:lstStyle/>
                    <a:p>
                      <a:pPr algn="ctr"/>
                      <a:r>
                        <a:rPr lang="en-IN" dirty="0">
                          <a:solidFill>
                            <a:schemeClr val="tx1">
                              <a:lumMod val="95000"/>
                              <a:lumOff val="5000"/>
                            </a:schemeClr>
                          </a:solidFill>
                        </a:rPr>
                        <a:t>      Accuracy</a:t>
                      </a:r>
                    </a:p>
                  </a:txBody>
                  <a:tcPr>
                    <a:solidFill>
                      <a:schemeClr val="accent1">
                        <a:lumMod val="40000"/>
                        <a:lumOff val="60000"/>
                      </a:schemeClr>
                    </a:solidFill>
                  </a:tcPr>
                </a:tc>
                <a:tc>
                  <a:txBody>
                    <a:bodyPr/>
                    <a:lstStyle/>
                    <a:p>
                      <a:pPr algn="ctr"/>
                      <a:r>
                        <a:rPr lang="en-IN" dirty="0">
                          <a:solidFill>
                            <a:schemeClr val="tx1">
                              <a:lumMod val="95000"/>
                              <a:lumOff val="5000"/>
                            </a:schemeClr>
                          </a:solidFill>
                        </a:rPr>
                        <a:t>Precision</a:t>
                      </a:r>
                    </a:p>
                  </a:txBody>
                  <a:tcPr>
                    <a:solidFill>
                      <a:schemeClr val="accent1">
                        <a:lumMod val="40000"/>
                        <a:lumOff val="60000"/>
                      </a:schemeClr>
                    </a:solidFill>
                  </a:tcPr>
                </a:tc>
                <a:tc>
                  <a:txBody>
                    <a:bodyPr/>
                    <a:lstStyle/>
                    <a:p>
                      <a:pPr algn="ctr"/>
                      <a:r>
                        <a:rPr lang="en-IN" dirty="0">
                          <a:solidFill>
                            <a:schemeClr val="tx1">
                              <a:lumMod val="95000"/>
                              <a:lumOff val="5000"/>
                            </a:schemeClr>
                          </a:solidFill>
                        </a:rPr>
                        <a:t>Recall</a:t>
                      </a:r>
                    </a:p>
                  </a:txBody>
                  <a:tcPr>
                    <a:solidFill>
                      <a:schemeClr val="accent1">
                        <a:lumMod val="40000"/>
                        <a:lumOff val="60000"/>
                      </a:schemeClr>
                    </a:solidFill>
                  </a:tcPr>
                </a:tc>
                <a:extLst>
                  <a:ext uri="{0D108BD9-81ED-4DB2-BD59-A6C34878D82A}">
                    <a16:rowId xmlns:a16="http://schemas.microsoft.com/office/drawing/2014/main" val="2685703943"/>
                  </a:ext>
                </a:extLst>
              </a:tr>
              <a:tr h="565828">
                <a:tc>
                  <a:txBody>
                    <a:bodyPr/>
                    <a:lstStyle/>
                    <a:p>
                      <a:pPr algn="ctr"/>
                      <a:r>
                        <a:rPr lang="en-IN" dirty="0"/>
                        <a:t>FC-EF</a:t>
                      </a:r>
                    </a:p>
                  </a:txBody>
                  <a:tcPr/>
                </a:tc>
                <a:tc>
                  <a:txBody>
                    <a:bodyPr/>
                    <a:lstStyle/>
                    <a:p>
                      <a:pPr algn="ctr"/>
                      <a:r>
                        <a:rPr lang="en-IN" b="1" dirty="0"/>
                        <a:t>  93%</a:t>
                      </a:r>
                    </a:p>
                  </a:txBody>
                  <a:tcPr/>
                </a:tc>
                <a:tc>
                  <a:txBody>
                    <a:bodyPr/>
                    <a:lstStyle/>
                    <a:p>
                      <a:pPr algn="ctr"/>
                      <a:r>
                        <a:rPr lang="en-IN" dirty="0"/>
                        <a:t>86%</a:t>
                      </a:r>
                    </a:p>
                  </a:txBody>
                  <a:tcPr/>
                </a:tc>
                <a:tc>
                  <a:txBody>
                    <a:bodyPr/>
                    <a:lstStyle/>
                    <a:p>
                      <a:pPr algn="ctr"/>
                      <a:r>
                        <a:rPr lang="en-IN" dirty="0"/>
                        <a:t>88%</a:t>
                      </a:r>
                    </a:p>
                  </a:txBody>
                  <a:tcPr/>
                </a:tc>
                <a:extLst>
                  <a:ext uri="{0D108BD9-81ED-4DB2-BD59-A6C34878D82A}">
                    <a16:rowId xmlns:a16="http://schemas.microsoft.com/office/drawing/2014/main" val="2652318115"/>
                  </a:ext>
                </a:extLst>
              </a:tr>
              <a:tr h="550742">
                <a:tc>
                  <a:txBody>
                    <a:bodyPr/>
                    <a:lstStyle/>
                    <a:p>
                      <a:pPr algn="ctr"/>
                      <a:r>
                        <a:rPr lang="en-IN" dirty="0"/>
                        <a:t>Siamese </a:t>
                      </a:r>
                      <a:r>
                        <a:rPr lang="en-IN" dirty="0" err="1"/>
                        <a:t>Conc</a:t>
                      </a:r>
                      <a:endParaRPr lang="en-IN" dirty="0"/>
                    </a:p>
                  </a:txBody>
                  <a:tcPr/>
                </a:tc>
                <a:tc>
                  <a:txBody>
                    <a:bodyPr/>
                    <a:lstStyle/>
                    <a:p>
                      <a:pPr algn="ctr"/>
                      <a:r>
                        <a:rPr lang="en-IN" dirty="0"/>
                        <a:t>  </a:t>
                      </a:r>
                      <a:r>
                        <a:rPr lang="en-IN" b="1" dirty="0"/>
                        <a:t>89%</a:t>
                      </a:r>
                    </a:p>
                  </a:txBody>
                  <a:tcPr/>
                </a:tc>
                <a:tc>
                  <a:txBody>
                    <a:bodyPr/>
                    <a:lstStyle/>
                    <a:p>
                      <a:pPr algn="ctr"/>
                      <a:r>
                        <a:rPr lang="en-IN" dirty="0"/>
                        <a:t>78%</a:t>
                      </a:r>
                    </a:p>
                  </a:txBody>
                  <a:tcPr/>
                </a:tc>
                <a:tc>
                  <a:txBody>
                    <a:bodyPr/>
                    <a:lstStyle/>
                    <a:p>
                      <a:pPr algn="ctr"/>
                      <a:r>
                        <a:rPr lang="en-IN" b="0" dirty="0"/>
                        <a:t>80%</a:t>
                      </a:r>
                    </a:p>
                  </a:txBody>
                  <a:tcPr/>
                </a:tc>
                <a:extLst>
                  <a:ext uri="{0D108BD9-81ED-4DB2-BD59-A6C34878D82A}">
                    <a16:rowId xmlns:a16="http://schemas.microsoft.com/office/drawing/2014/main" val="1153909578"/>
                  </a:ext>
                </a:extLst>
              </a:tr>
              <a:tr h="598042">
                <a:tc>
                  <a:txBody>
                    <a:bodyPr/>
                    <a:lstStyle/>
                    <a:p>
                      <a:pPr algn="ctr"/>
                      <a:r>
                        <a:rPr lang="en-IN" dirty="0"/>
                        <a:t>Siamese Diff</a:t>
                      </a:r>
                    </a:p>
                  </a:txBody>
                  <a:tcPr/>
                </a:tc>
                <a:tc>
                  <a:txBody>
                    <a:bodyPr/>
                    <a:lstStyle/>
                    <a:p>
                      <a:pPr algn="ctr"/>
                      <a:r>
                        <a:rPr lang="en-IN" dirty="0"/>
                        <a:t> </a:t>
                      </a:r>
                      <a:r>
                        <a:rPr lang="en-IN" b="1" dirty="0"/>
                        <a:t>90%</a:t>
                      </a:r>
                    </a:p>
                  </a:txBody>
                  <a:tcPr/>
                </a:tc>
                <a:tc>
                  <a:txBody>
                    <a:bodyPr/>
                    <a:lstStyle/>
                    <a:p>
                      <a:pPr algn="ctr"/>
                      <a:r>
                        <a:rPr lang="en-IN" dirty="0"/>
                        <a:t>83%</a:t>
                      </a:r>
                    </a:p>
                  </a:txBody>
                  <a:tcPr/>
                </a:tc>
                <a:tc>
                  <a:txBody>
                    <a:bodyPr/>
                    <a:lstStyle/>
                    <a:p>
                      <a:pPr algn="ctr"/>
                      <a:r>
                        <a:rPr lang="en-IN" dirty="0"/>
                        <a:t>83%</a:t>
                      </a:r>
                    </a:p>
                  </a:txBody>
                  <a:tcPr/>
                </a:tc>
                <a:extLst>
                  <a:ext uri="{0D108BD9-81ED-4DB2-BD59-A6C34878D82A}">
                    <a16:rowId xmlns:a16="http://schemas.microsoft.com/office/drawing/2014/main" val="738913290"/>
                  </a:ext>
                </a:extLst>
              </a:tr>
              <a:tr h="557674">
                <a:tc>
                  <a:txBody>
                    <a:bodyPr/>
                    <a:lstStyle/>
                    <a:p>
                      <a:pPr algn="ctr"/>
                      <a:r>
                        <a:rPr lang="en-IN" dirty="0"/>
                        <a:t>FC-EF Res</a:t>
                      </a:r>
                    </a:p>
                  </a:txBody>
                  <a:tcPr/>
                </a:tc>
                <a:tc>
                  <a:txBody>
                    <a:bodyPr/>
                    <a:lstStyle/>
                    <a:p>
                      <a:pPr algn="ctr"/>
                      <a:r>
                        <a:rPr lang="en-IN" dirty="0"/>
                        <a:t> </a:t>
                      </a:r>
                      <a:r>
                        <a:rPr lang="en-IN" b="1" dirty="0"/>
                        <a:t>94%</a:t>
                      </a:r>
                    </a:p>
                  </a:txBody>
                  <a:tcPr/>
                </a:tc>
                <a:tc>
                  <a:txBody>
                    <a:bodyPr/>
                    <a:lstStyle/>
                    <a:p>
                      <a:pPr algn="ctr"/>
                      <a:r>
                        <a:rPr lang="en-IN" dirty="0"/>
                        <a:t>86%</a:t>
                      </a:r>
                    </a:p>
                  </a:txBody>
                  <a:tcPr/>
                </a:tc>
                <a:tc>
                  <a:txBody>
                    <a:bodyPr/>
                    <a:lstStyle/>
                    <a:p>
                      <a:pPr algn="ctr"/>
                      <a:r>
                        <a:rPr lang="en-IN" dirty="0"/>
                        <a:t>85%</a:t>
                      </a:r>
                    </a:p>
                  </a:txBody>
                  <a:tcPr/>
                </a:tc>
                <a:extLst>
                  <a:ext uri="{0D108BD9-81ED-4DB2-BD59-A6C34878D82A}">
                    <a16:rowId xmlns:a16="http://schemas.microsoft.com/office/drawing/2014/main" val="2656234871"/>
                  </a:ext>
                </a:extLst>
              </a:tr>
              <a:tr h="605409">
                <a:tc>
                  <a:txBody>
                    <a:bodyPr/>
                    <a:lstStyle/>
                    <a:p>
                      <a:pPr algn="ctr"/>
                      <a:r>
                        <a:rPr lang="en-IN" dirty="0"/>
                        <a:t>FC-EF Res 2</a:t>
                      </a:r>
                    </a:p>
                  </a:txBody>
                  <a:tcPr/>
                </a:tc>
                <a:tc>
                  <a:txBody>
                    <a:bodyPr/>
                    <a:lstStyle/>
                    <a:p>
                      <a:pPr algn="ctr"/>
                      <a:r>
                        <a:rPr lang="en-IN" b="1" dirty="0"/>
                        <a:t>95%</a:t>
                      </a:r>
                    </a:p>
                  </a:txBody>
                  <a:tcPr/>
                </a:tc>
                <a:tc>
                  <a:txBody>
                    <a:bodyPr/>
                    <a:lstStyle/>
                    <a:p>
                      <a:pPr algn="ctr"/>
                      <a:r>
                        <a:rPr lang="en-IN" dirty="0"/>
                        <a:t>87%</a:t>
                      </a:r>
                    </a:p>
                  </a:txBody>
                  <a:tcPr/>
                </a:tc>
                <a:tc>
                  <a:txBody>
                    <a:bodyPr/>
                    <a:lstStyle/>
                    <a:p>
                      <a:pPr algn="ctr"/>
                      <a:r>
                        <a:rPr lang="en-IN" dirty="0"/>
                        <a:t>86%</a:t>
                      </a:r>
                    </a:p>
                  </a:txBody>
                  <a:tcPr/>
                </a:tc>
                <a:extLst>
                  <a:ext uri="{0D108BD9-81ED-4DB2-BD59-A6C34878D82A}">
                    <a16:rowId xmlns:a16="http://schemas.microsoft.com/office/drawing/2014/main" val="713080583"/>
                  </a:ext>
                </a:extLst>
              </a:tr>
            </a:tbl>
          </a:graphicData>
        </a:graphic>
      </p:graphicFrame>
      <p:sp>
        <p:nvSpPr>
          <p:cNvPr id="4" name="Rectangle 3">
            <a:extLst>
              <a:ext uri="{FF2B5EF4-FFF2-40B4-BE49-F238E27FC236}">
                <a16:creationId xmlns:a16="http://schemas.microsoft.com/office/drawing/2014/main" id="{205232D3-80DC-0A6A-78FD-4EF09FBF6355}"/>
              </a:ext>
            </a:extLst>
          </p:cNvPr>
          <p:cNvSpPr/>
          <p:nvPr/>
        </p:nvSpPr>
        <p:spPr>
          <a:xfrm>
            <a:off x="755780" y="5702431"/>
            <a:ext cx="10039739" cy="94239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t>The Fully Convolutional Early Fusion Network Architecture is giving more Accuracy of than Siamese Network Architecture. The above test cases are done with images with 13 Bands.</a:t>
            </a:r>
          </a:p>
        </p:txBody>
      </p:sp>
    </p:spTree>
    <p:extLst>
      <p:ext uri="{BB962C8B-B14F-4D97-AF65-F5344CB8AC3E}">
        <p14:creationId xmlns:p14="http://schemas.microsoft.com/office/powerpoint/2010/main" val="520245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A678-CAAA-52E8-ABC1-CE3AAD6056E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0B909CA3-8800-2AE7-0605-D90FBCD7BF17}"/>
              </a:ext>
            </a:extLst>
          </p:cNvPr>
          <p:cNvSpPr>
            <a:spLocks noGrp="1"/>
          </p:cNvSpPr>
          <p:nvPr>
            <p:ph idx="1"/>
          </p:nvPr>
        </p:nvSpPr>
        <p:spPr/>
        <p:txBody>
          <a:bodyPr/>
          <a:lstStyle/>
          <a:p>
            <a:pPr algn="jus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 In conclusion, our project was successful in detecting changes in satellite photos between two timestamps using a fully convolutional neural network (FCNN). We were successful in accurately detecting changes, notably in urban areas like new buildings and roads, by training the FCNN model using the OSCD dataset. </a:t>
            </a:r>
          </a:p>
          <a:p>
            <a:pPr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 From the selected architectures FC-EF Res 2and FC-EF Res are performing well with the accuracy of 95% and 94% respectively. So same architecture can be employed for detecting changes in </a:t>
            </a:r>
            <a:r>
              <a:rPr lang="en-US" sz="1800" dirty="0" err="1">
                <a:latin typeface="Times New Roman" panose="02020603050405020304" pitchFamily="18" charset="0"/>
                <a:ea typeface="Times New Roman" panose="02020603050405020304" pitchFamily="18" charset="0"/>
              </a:rPr>
              <a:t>Cumbum</a:t>
            </a:r>
            <a:r>
              <a:rPr lang="en-US" sz="1800" dirty="0">
                <a:latin typeface="Times New Roman" panose="02020603050405020304" pitchFamily="18" charset="0"/>
                <a:ea typeface="Times New Roman" panose="02020603050405020304" pitchFamily="18" charset="0"/>
              </a:rPr>
              <a:t> region as well. </a:t>
            </a:r>
          </a:p>
          <a:p>
            <a:pPr algn="jus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 The use of deep learning techniques for satellite image analysis has the potential to revolutionize the field and provide valuable insights for decision-making processes.</a:t>
            </a: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3048791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372F02-F68E-67AB-392D-1D86379031C3}"/>
              </a:ext>
            </a:extLst>
          </p:cNvPr>
          <p:cNvSpPr txBox="1"/>
          <p:nvPr/>
        </p:nvSpPr>
        <p:spPr>
          <a:xfrm>
            <a:off x="335901" y="1305342"/>
            <a:ext cx="11206065" cy="5078313"/>
          </a:xfrm>
          <a:prstGeom prst="rect">
            <a:avLst/>
          </a:prstGeom>
          <a:noFill/>
        </p:spPr>
        <p:txBody>
          <a:bodyPr wrap="square">
            <a:spAutoFit/>
          </a:bodyPr>
          <a:lstStyle/>
          <a:p>
            <a:pPr marL="285750" indent="-285750" algn="just">
              <a:buFont typeface="Wingdings" pitchFamily="2" charset="2"/>
              <a:buChar char="v"/>
            </a:pPr>
            <a:endParaRPr lang="en-US" dirty="0"/>
          </a:p>
          <a:p>
            <a:pPr marL="285750" indent="-285750" algn="just">
              <a:buFont typeface="Wingdings" pitchFamily="2" charset="2"/>
              <a:buChar char="v"/>
            </a:pPr>
            <a:r>
              <a:rPr lang="en-US" dirty="0"/>
              <a:t>Elyes </a:t>
            </a:r>
            <a:r>
              <a:rPr lang="en-US" dirty="0" err="1"/>
              <a:t>Ouerghi</a:t>
            </a:r>
            <a:r>
              <a:rPr lang="en-US" dirty="0"/>
              <a:t> “A Deep Learning Model for Change Detection on Satellite Images, Image Processing On Line”, 12 (2022), pp. 550–557. </a:t>
            </a:r>
            <a:r>
              <a:rPr lang="en-US" dirty="0">
                <a:hlinkClick r:id="rId2"/>
              </a:rPr>
              <a:t>https://doi.org/10.5201/ipol.2022.439</a:t>
            </a:r>
            <a:r>
              <a:rPr lang="en-US" dirty="0"/>
              <a:t> ,2022</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Weiwei Yang et al. “A Change Detection Method for Remote Sensing Images Based on Coupled Dictionary and Deep Learning,” pp-1687-5265 </a:t>
            </a:r>
            <a:r>
              <a:rPr lang="en-US" dirty="0">
                <a:hlinkClick r:id="rId3"/>
              </a:rPr>
              <a:t>https://doi.org/10.1155/2022/3404858</a:t>
            </a:r>
            <a:r>
              <a:rPr lang="en-US" dirty="0"/>
              <a:t> , 2023</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err="1"/>
              <a:t>Meshkini</a:t>
            </a:r>
            <a:r>
              <a:rPr lang="en-US" dirty="0"/>
              <a:t> et al. “A 3D CNN APPROACH FOR CHANGE DETECTION IN HR SATELLITE IMAGE TIME SERIES BASED ON A PRETRAINED 2D CNN”, Int. Arch. </a:t>
            </a:r>
            <a:r>
              <a:rPr lang="en-US" dirty="0" err="1"/>
              <a:t>Photogramm</a:t>
            </a:r>
            <a:r>
              <a:rPr lang="en-US" dirty="0"/>
              <a:t>. Remote Sens. Spatial Inf. Sci., XLIII-B3-2022, 143–150, https://doi.org/10.5194/isprs-archives-XLIII-B3-2022-143-2022, 2022.</a:t>
            </a:r>
          </a:p>
          <a:p>
            <a:pPr algn="just"/>
            <a:endParaRPr lang="en-US" dirty="0"/>
          </a:p>
          <a:p>
            <a:pPr marL="285750" indent="-285750" algn="just">
              <a:buFont typeface="Wingdings" pitchFamily="2" charset="2"/>
              <a:buChar char="v"/>
            </a:pPr>
            <a:r>
              <a:rPr lang="en-US" dirty="0"/>
              <a:t>B. Zhao et al"3M-CDNet-V2: An Efficient Medium-Weight Neural Network for Remote Sensing Image Change Detection," in IEEE Access, vol. 10, pp. 89581-89597, 2022, </a:t>
            </a:r>
            <a:r>
              <a:rPr lang="en-US" dirty="0" err="1"/>
              <a:t>doi</a:t>
            </a:r>
            <a:r>
              <a:rPr lang="en-US" dirty="0"/>
              <a:t>: 10.1109/ACCESS.2022.3201129.</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Zheng, </a:t>
            </a:r>
            <a:r>
              <a:rPr lang="en-US" dirty="0" err="1"/>
              <a:t>Zhuo</a:t>
            </a:r>
            <a:r>
              <a:rPr lang="en-US" dirty="0"/>
              <a:t> et al. “Change is Everywhere: Single-Temporal Supervised Object Change Detection in Remote Sensing Imagery.” 2021 IEEE/CVF International Conference on Computer Vision (ICCV) (2021): 15173-15182.</a:t>
            </a:r>
          </a:p>
          <a:p>
            <a:pPr marL="285750" indent="-285750" algn="just">
              <a:buFont typeface="Wingdings" pitchFamily="2" charset="2"/>
              <a:buChar char="v"/>
            </a:pPr>
            <a:endParaRPr lang="en-US" dirty="0"/>
          </a:p>
          <a:p>
            <a:pPr marL="285750" indent="-285750" algn="just">
              <a:buFont typeface="Wingdings" pitchFamily="2" charset="2"/>
              <a:buChar char="v"/>
            </a:pPr>
            <a:endParaRPr lang="en-US" dirty="0"/>
          </a:p>
        </p:txBody>
      </p:sp>
      <p:sp>
        <p:nvSpPr>
          <p:cNvPr id="5" name="TextBox 4">
            <a:extLst>
              <a:ext uri="{FF2B5EF4-FFF2-40B4-BE49-F238E27FC236}">
                <a16:creationId xmlns:a16="http://schemas.microsoft.com/office/drawing/2014/main" id="{722DA711-C14D-944B-D29B-BB92D0AB672E}"/>
              </a:ext>
            </a:extLst>
          </p:cNvPr>
          <p:cNvSpPr txBox="1"/>
          <p:nvPr/>
        </p:nvSpPr>
        <p:spPr>
          <a:xfrm>
            <a:off x="613488" y="510464"/>
            <a:ext cx="6767026" cy="861774"/>
          </a:xfrm>
          <a:prstGeom prst="rect">
            <a:avLst/>
          </a:prstGeom>
          <a:noFill/>
        </p:spPr>
        <p:txBody>
          <a:bodyPr wrap="square">
            <a:spAutoFit/>
          </a:bodyPr>
          <a:lstStyle/>
          <a:p>
            <a:r>
              <a:rPr lang="en-US" sz="5000" dirty="0">
                <a:latin typeface="Times New Roman" pitchFamily="18" charset="0"/>
                <a:cs typeface="Times New Roman" pitchFamily="18" charset="0"/>
              </a:rPr>
              <a:t>References</a:t>
            </a:r>
            <a:endParaRPr lang="en-IN" sz="5000" dirty="0"/>
          </a:p>
        </p:txBody>
      </p:sp>
    </p:spTree>
    <p:extLst>
      <p:ext uri="{BB962C8B-B14F-4D97-AF65-F5344CB8AC3E}">
        <p14:creationId xmlns:p14="http://schemas.microsoft.com/office/powerpoint/2010/main" val="1556445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B605AC-4B98-1F73-9D02-F275773561C9}"/>
              </a:ext>
            </a:extLst>
          </p:cNvPr>
          <p:cNvSpPr/>
          <p:nvPr/>
        </p:nvSpPr>
        <p:spPr>
          <a:xfrm>
            <a:off x="11610975" y="1675906"/>
            <a:ext cx="438150" cy="3219944"/>
          </a:xfrm>
          <a:prstGeom prst="rect">
            <a:avLst/>
          </a:prstGeom>
          <a:solidFill>
            <a:srgbClr val="22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FFCA212-8970-7524-EE95-CFD268D7E73F}"/>
              </a:ext>
            </a:extLst>
          </p:cNvPr>
          <p:cNvSpPr/>
          <p:nvPr/>
        </p:nvSpPr>
        <p:spPr>
          <a:xfrm>
            <a:off x="276225" y="295275"/>
            <a:ext cx="228600" cy="6315075"/>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C1A5FC5A-8B4B-42DF-9175-45CCB7D138E8}"/>
              </a:ext>
            </a:extLst>
          </p:cNvPr>
          <p:cNvSpPr/>
          <p:nvPr/>
        </p:nvSpPr>
        <p:spPr>
          <a:xfrm>
            <a:off x="3323688" y="2761775"/>
            <a:ext cx="6258461" cy="1246807"/>
          </a:xfrm>
          <a:prstGeom prst="roundRect">
            <a:avLst>
              <a:gd name="adj" fmla="val 50000"/>
            </a:avLst>
          </a:prstGeom>
          <a:noFill/>
          <a:ln w="127000">
            <a:solidFill>
              <a:schemeClr val="accent1">
                <a:lumMod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5" name="TextBox 4">
            <a:extLst>
              <a:ext uri="{FF2B5EF4-FFF2-40B4-BE49-F238E27FC236}">
                <a16:creationId xmlns:a16="http://schemas.microsoft.com/office/drawing/2014/main" id="{D154F245-4B91-4380-868E-C0E4FC0F0108}"/>
              </a:ext>
            </a:extLst>
          </p:cNvPr>
          <p:cNvSpPr txBox="1"/>
          <p:nvPr/>
        </p:nvSpPr>
        <p:spPr>
          <a:xfrm>
            <a:off x="3399889" y="2829910"/>
            <a:ext cx="4852854" cy="1154034"/>
          </a:xfrm>
          <a:prstGeom prst="rect">
            <a:avLst/>
          </a:prstGeom>
          <a:noFill/>
        </p:spPr>
        <p:txBody>
          <a:bodyPr wrap="square" rtlCol="0">
            <a:spAutoFit/>
          </a:bodyPr>
          <a:lstStyle/>
          <a:p>
            <a:pPr algn="ctr" defTabSz="228554">
              <a:defRPr/>
            </a:pPr>
            <a:r>
              <a:rPr lang="en-US" sz="6899" b="1" dirty="0">
                <a:solidFill>
                  <a:srgbClr val="FFFFFF"/>
                </a:solidFill>
                <a:effectLst>
                  <a:outerShdw blurRad="190500" dist="38100" dir="5400000" sx="103000" sy="103000" algn="t" rotWithShape="0">
                    <a:srgbClr val="377DFF">
                      <a:lumMod val="50000"/>
                      <a:alpha val="53000"/>
                    </a:srgbClr>
                  </a:outerShdw>
                </a:effectLst>
                <a:latin typeface="Century Gothic" panose="020B0502020202020204" pitchFamily="34" charset="0"/>
              </a:rPr>
              <a:t>Thank You</a:t>
            </a:r>
          </a:p>
        </p:txBody>
      </p:sp>
      <p:sp>
        <p:nvSpPr>
          <p:cNvPr id="7" name="Oval 6">
            <a:extLst>
              <a:ext uri="{FF2B5EF4-FFF2-40B4-BE49-F238E27FC236}">
                <a16:creationId xmlns:a16="http://schemas.microsoft.com/office/drawing/2014/main" id="{75F04756-3E83-4968-B9BC-B26893CDD7EC}"/>
              </a:ext>
            </a:extLst>
          </p:cNvPr>
          <p:cNvSpPr/>
          <p:nvPr/>
        </p:nvSpPr>
        <p:spPr>
          <a:xfrm>
            <a:off x="8176543" y="2811810"/>
            <a:ext cx="1159165" cy="1159165"/>
          </a:xfrm>
          <a:prstGeom prst="ellipse">
            <a:avLst/>
          </a:prstGeom>
          <a:solidFill>
            <a:schemeClr val="accent1">
              <a:lumMod val="75000"/>
            </a:schemeClr>
          </a:solidFill>
          <a:ln>
            <a:noFill/>
          </a:ln>
          <a:effectLst>
            <a:outerShdw blurRad="203200" dist="114300" dir="2820000" sx="102000" sy="102000" algn="ctr" rotWithShape="0">
              <a:schemeClr val="accent1">
                <a:lumMod val="75000"/>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Tree>
    <p:extLst>
      <p:ext uri="{BB962C8B-B14F-4D97-AF65-F5344CB8AC3E}">
        <p14:creationId xmlns:p14="http://schemas.microsoft.com/office/powerpoint/2010/main" val="131844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iterate type="lt">
                                    <p:tmPct val="15625"/>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49" presetClass="entr" presetSubtype="0" decel="100000" fill="hold" grpId="1" nodeType="withEffect">
                                  <p:stCondLst>
                                    <p:cond delay="40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360"/>
                                          </p:val>
                                        </p:tav>
                                        <p:tav tm="100000">
                                          <p:val>
                                            <p:fltVal val="0"/>
                                          </p:val>
                                        </p:tav>
                                      </p:tavLst>
                                    </p:anim>
                                    <p:animEffect transition="in" filter="fade">
                                      <p:cBhvr>
                                        <p:cTn id="13" dur="500"/>
                                        <p:tgtEl>
                                          <p:spTgt spid="7"/>
                                        </p:tgtEl>
                                      </p:cBhvr>
                                    </p:animEffect>
                                  </p:childTnLst>
                                </p:cTn>
                              </p:par>
                              <p:par>
                                <p:cTn id="14" presetID="63" presetClass="path" presetSubtype="0" accel="50000" decel="50000" fill="hold" grpId="0" nodeType="withEffect">
                                  <p:stCondLst>
                                    <p:cond delay="300"/>
                                  </p:stCondLst>
                                  <p:childTnLst>
                                    <p:animMotion origin="layout" path="M 8.33333E-7 -4.44444E-6 L -0.31979 -4.44444E-6 " pathEditMode="relative" rAng="0" ptsTypes="AA">
                                      <p:cBhvr>
                                        <p:cTn id="15" dur="2000" spd="-100000" fill="hold"/>
                                        <p:tgtEl>
                                          <p:spTgt spid="7"/>
                                        </p:tgtEl>
                                        <p:attrNameLst>
                                          <p:attrName>ppt_x</p:attrName>
                                          <p:attrName>ppt_y</p:attrName>
                                        </p:attrNameLst>
                                      </p:cBhvr>
                                      <p:rCtr x="-15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D0E1-7A97-79DB-8DC9-8A5A41C71712}"/>
              </a:ext>
            </a:extLst>
          </p:cNvPr>
          <p:cNvSpPr>
            <a:spLocks noGrp="1"/>
          </p:cNvSpPr>
          <p:nvPr>
            <p:ph type="title"/>
          </p:nvPr>
        </p:nvSpPr>
        <p:spPr>
          <a:xfrm>
            <a:off x="1009840" y="670915"/>
            <a:ext cx="9720072" cy="1144193"/>
          </a:xfrm>
        </p:spPr>
        <p:txBody>
          <a:bodyPr/>
          <a:lstStyle/>
          <a:p>
            <a:r>
              <a:rPr lang="en-US" sz="5400" dirty="0">
                <a:solidFill>
                  <a:schemeClr val="tx1"/>
                </a:solidFill>
                <a:latin typeface="Times New Roman" panose="02020603050405020304" pitchFamily="18" charset="0"/>
                <a:cs typeface="Times New Roman" panose="02020603050405020304" pitchFamily="18" charset="0"/>
              </a:rPr>
              <a:t>Problem Statement</a:t>
            </a:r>
            <a:endParaRPr lang="en-IN" dirty="0"/>
          </a:p>
        </p:txBody>
      </p:sp>
      <p:sp>
        <p:nvSpPr>
          <p:cNvPr id="3" name="Content Placeholder 2">
            <a:extLst>
              <a:ext uri="{FF2B5EF4-FFF2-40B4-BE49-F238E27FC236}">
                <a16:creationId xmlns:a16="http://schemas.microsoft.com/office/drawing/2014/main" id="{12B27C35-0B2A-CFBE-869C-9901F3F18E5F}"/>
              </a:ext>
            </a:extLst>
          </p:cNvPr>
          <p:cNvSpPr>
            <a:spLocks noGrp="1"/>
          </p:cNvSpPr>
          <p:nvPr>
            <p:ph idx="1"/>
          </p:nvPr>
        </p:nvSpPr>
        <p:spPr>
          <a:xfrm>
            <a:off x="725239" y="2323322"/>
            <a:ext cx="10611455" cy="3378231"/>
          </a:xfrm>
        </p:spPr>
        <p:txBody>
          <a:bodyPr>
            <a:normAutofit/>
          </a:bodyPr>
          <a:lstStyle/>
          <a:p>
            <a:pPr marL="457200" indent="-342900" algn="just">
              <a:buFont typeface="Wingdings" panose="05000000000000000000" pitchFamily="2" charset="2"/>
              <a:buChar char="v"/>
            </a:pPr>
            <a:r>
              <a:rPr lang="en-IN" sz="2500" dirty="0">
                <a:latin typeface="Times New Roman" panose="02020603050405020304" pitchFamily="18" charset="0"/>
                <a:ea typeface="Cambria" panose="02040503050406030204" pitchFamily="18" charset="0"/>
                <a:cs typeface="Times New Roman" panose="02020603050405020304" pitchFamily="18" charset="0"/>
              </a:rPr>
              <a:t>D</a:t>
            </a:r>
            <a:r>
              <a:rPr lang="en-IN" sz="2500" dirty="0">
                <a:effectLst/>
                <a:latin typeface="Times New Roman" panose="02020603050405020304" pitchFamily="18" charset="0"/>
                <a:ea typeface="Cambria" panose="02040503050406030204" pitchFamily="18" charset="0"/>
                <a:cs typeface="Times New Roman" panose="02020603050405020304" pitchFamily="18" charset="0"/>
              </a:rPr>
              <a:t>etection of changes in satellite images </a:t>
            </a:r>
            <a:r>
              <a:rPr lang="en-IN" sz="2500" dirty="0">
                <a:latin typeface="Times New Roman" panose="02020603050405020304" pitchFamily="18" charset="0"/>
                <a:ea typeface="Cambria" panose="02040503050406030204" pitchFamily="18" charset="0"/>
                <a:cs typeface="Times New Roman" panose="02020603050405020304" pitchFamily="18" charset="0"/>
              </a:rPr>
              <a:t>and to identify land cover changes over a period of time in that satellite images.</a:t>
            </a:r>
          </a:p>
          <a:p>
            <a:pPr marL="457200" indent="-342900" algn="just">
              <a:buFont typeface="Wingdings" panose="05000000000000000000" pitchFamily="2" charset="2"/>
              <a:buChar char="v"/>
            </a:pPr>
            <a:r>
              <a:rPr lang="en-US" sz="2500" dirty="0">
                <a:latin typeface="Times New Roman" panose="02020603050405020304" pitchFamily="18" charset="0"/>
                <a:ea typeface="Cambria" panose="02040503050406030204" pitchFamily="18" charset="0"/>
                <a:cs typeface="Times New Roman" panose="02020603050405020304" pitchFamily="18" charset="0"/>
              </a:rPr>
              <a:t>To detect the changes we want to compute a change map CM. The change map CM is a binary map where the value of a pixel is 1 if a change is detected and 0 otherwise.</a:t>
            </a:r>
            <a:endParaRPr lang="en-IN" sz="2500" dirty="0">
              <a:latin typeface="Times New Roman" panose="02020603050405020304" pitchFamily="18" charset="0"/>
              <a:ea typeface="Cambria" panose="02040503050406030204" pitchFamily="18" charset="0"/>
              <a:cs typeface="Times New Roman" panose="02020603050405020304" pitchFamily="18" charset="0"/>
            </a:endParaRPr>
          </a:p>
          <a:p>
            <a:pPr marL="571500" indent="-457200" algn="just">
              <a:buFont typeface="Wingdings" panose="05000000000000000000" pitchFamily="2" charset="2"/>
              <a:buChar char="v"/>
            </a:pPr>
            <a:endParaRPr lang="en-IN" sz="2800" dirty="0">
              <a:effectLst/>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85329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ABE3C7D-4FD3-404B-E858-ACECAB200421}"/>
              </a:ext>
            </a:extLst>
          </p:cNvPr>
          <p:cNvSpPr txBox="1">
            <a:spLocks/>
          </p:cNvSpPr>
          <p:nvPr/>
        </p:nvSpPr>
        <p:spPr>
          <a:xfrm>
            <a:off x="895739" y="699796"/>
            <a:ext cx="10422293" cy="1175657"/>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just"/>
            <a:r>
              <a:rPr lang="en-US" dirty="0">
                <a:solidFill>
                  <a:schemeClr val="tx1"/>
                </a:solidFill>
                <a:latin typeface="Times New Roman" panose="02020603050405020304" pitchFamily="18" charset="0"/>
                <a:cs typeface="Times New Roman" panose="02020603050405020304" pitchFamily="18" charset="0"/>
              </a:rPr>
              <a:t>Title of the Project </a:t>
            </a:r>
          </a:p>
        </p:txBody>
      </p:sp>
      <p:sp>
        <p:nvSpPr>
          <p:cNvPr id="9" name="Content Placeholder 2">
            <a:extLst>
              <a:ext uri="{FF2B5EF4-FFF2-40B4-BE49-F238E27FC236}">
                <a16:creationId xmlns:a16="http://schemas.microsoft.com/office/drawing/2014/main" id="{3C78306B-33DE-7A07-42D8-5404EE0089FB}"/>
              </a:ext>
            </a:extLst>
          </p:cNvPr>
          <p:cNvSpPr txBox="1">
            <a:spLocks/>
          </p:cNvSpPr>
          <p:nvPr/>
        </p:nvSpPr>
        <p:spPr>
          <a:xfrm>
            <a:off x="457199" y="1978090"/>
            <a:ext cx="11234057" cy="442271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endParaRPr lang="en-IN" sz="24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endParaRPr>
          </a:p>
          <a:p>
            <a:pPr algn="just"/>
            <a:r>
              <a:rPr lang="en-IN" sz="2400"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“Change Detection on Satellite Images using Deep Learning Techniques”.</a:t>
            </a:r>
            <a:endParaRPr lang="en-US" dirty="0">
              <a:solidFill>
                <a:srgbClr val="202124"/>
              </a:solidFill>
              <a:latin typeface="Times New Roman" panose="02020603050405020304" pitchFamily="18" charset="0"/>
              <a:cs typeface="Times New Roman" panose="02020603050405020304" pitchFamily="18" charset="0"/>
            </a:endParaRPr>
          </a:p>
          <a:p>
            <a:pPr marL="114300" indent="0" algn="just">
              <a:buFont typeface="Tw Cen MT" panose="020B0602020104020603" pitchFamily="34" charset="0"/>
              <a:buNone/>
            </a:pPr>
            <a:r>
              <a:rPr lang="en-US" sz="3300" dirty="0">
                <a:latin typeface="Times New Roman" panose="02020603050405020304" pitchFamily="18" charset="0"/>
                <a:cs typeface="Times New Roman" panose="02020603050405020304" pitchFamily="18" charset="0"/>
              </a:rPr>
              <a:t>Abstract</a:t>
            </a:r>
          </a:p>
          <a:p>
            <a:pPr marL="114300" indent="0" algn="just">
              <a:buFont typeface="Tw Cen MT" panose="020B0602020104020603" pitchFamily="34" charset="0"/>
              <a:buNone/>
            </a:pPr>
            <a:r>
              <a:rPr lang="en-IN" sz="2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Change detection is a classical problem in satellite imaging. </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purpose of CD is to accurately identify changes on the Earth’s surface. However, most CD methods focus on changes between the pixels of multitemporal remote sensing image pairs while ignoring the coupled relationships between them. </a:t>
            </a:r>
            <a:r>
              <a:rPr lang="en-IN" sz="2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The changes to be analysed can be various: cloud detection, appearance of roads and buildings, deforestation monitoring or agricultural crop monitoring.</a:t>
            </a:r>
            <a:r>
              <a:rPr lang="en-US" sz="2000" dirty="0">
                <a:latin typeface="Times New Roman" panose="02020603050405020304" pitchFamily="18" charset="0"/>
                <a:ea typeface="Cambria" panose="02040503050406030204" pitchFamily="18" charset="0"/>
                <a:cs typeface="Times New Roman" panose="02020603050405020304" pitchFamily="18" charset="0"/>
              </a:rPr>
              <a:t> </a:t>
            </a:r>
            <a:r>
              <a:rPr lang="en-US" sz="2000" dirty="0">
                <a:solidFill>
                  <a:srgbClr val="202124"/>
                </a:solidFill>
                <a:latin typeface="Times New Roman" panose="02020603050405020304" pitchFamily="18" charset="0"/>
                <a:cs typeface="Times New Roman" panose="02020603050405020304" pitchFamily="18" charset="0"/>
              </a:rPr>
              <a:t>A broad range of methods used to identify, describe, and quantify differences between images of the same scene at different times or under different conditions. </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4664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D612E95-3DED-295B-2832-2D7A03031AD1}"/>
              </a:ext>
            </a:extLst>
          </p:cNvPr>
          <p:cNvSpPr txBox="1">
            <a:spLocks/>
          </p:cNvSpPr>
          <p:nvPr/>
        </p:nvSpPr>
        <p:spPr>
          <a:xfrm>
            <a:off x="802434" y="933061"/>
            <a:ext cx="7274766" cy="68113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IN" sz="4000" dirty="0">
                <a:solidFill>
                  <a:schemeClr val="tx1"/>
                </a:solidFill>
                <a:latin typeface="Times New Roman" panose="02020603050405020304" pitchFamily="18" charset="0"/>
                <a:cs typeface="Times New Roman" panose="02020603050405020304" pitchFamily="18" charset="0"/>
              </a:rPr>
              <a:t>Objectives</a:t>
            </a:r>
          </a:p>
        </p:txBody>
      </p:sp>
      <p:sp>
        <p:nvSpPr>
          <p:cNvPr id="9" name="Content Placeholder 2">
            <a:extLst>
              <a:ext uri="{FF2B5EF4-FFF2-40B4-BE49-F238E27FC236}">
                <a16:creationId xmlns:a16="http://schemas.microsoft.com/office/drawing/2014/main" id="{9E306E57-86FE-9EB5-EB4C-BC9438A1A66A}"/>
              </a:ext>
            </a:extLst>
          </p:cNvPr>
          <p:cNvSpPr txBox="1">
            <a:spLocks/>
          </p:cNvSpPr>
          <p:nvPr/>
        </p:nvSpPr>
        <p:spPr>
          <a:xfrm>
            <a:off x="457200" y="1884784"/>
            <a:ext cx="11277600" cy="4516016"/>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Design and develop a model for effective change detection in given satellite image.</a:t>
            </a:r>
          </a:p>
          <a:p>
            <a:pPr algn="just">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 Recognizing the geographical location and type of changes, quantifying the changes, and      assessing the accuracy of change detection results.</a:t>
            </a:r>
          </a:p>
          <a:p>
            <a:pPr algn="just"/>
            <a:endParaRPr lang="en-US" sz="3200" b="1" dirty="0">
              <a:latin typeface="Times New Roman" panose="02020603050405020304" pitchFamily="18" charset="0"/>
              <a:cs typeface="Times New Roman" panose="02020603050405020304" pitchFamily="18" charset="0"/>
            </a:endParaRPr>
          </a:p>
          <a:p>
            <a:pPr marL="114300" indent="0" algn="just">
              <a:buFont typeface="Tw Cen MT" panose="020B0602020104020603" pitchFamily="34" charset="0"/>
              <a:buNone/>
            </a:pPr>
            <a:r>
              <a:rPr lang="en-IN" sz="3600" dirty="0">
                <a:latin typeface="Times New Roman" panose="02020603050405020304" pitchFamily="18" charset="0"/>
                <a:cs typeface="Times New Roman" panose="02020603050405020304" pitchFamily="18" charset="0"/>
              </a:rPr>
              <a:t>Outcomes</a:t>
            </a:r>
          </a:p>
          <a:p>
            <a:pPr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A consistent model that accurately detects changes in a given region. Also, shows changes over time in a particular region.</a:t>
            </a:r>
          </a:p>
          <a:p>
            <a:pPr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Improved urban planning and decision making related to development in a region.</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278309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CD76-A138-5654-DA77-6B59C10BC39D}"/>
              </a:ext>
            </a:extLst>
          </p:cNvPr>
          <p:cNvSpPr>
            <a:spLocks noGrp="1"/>
          </p:cNvSpPr>
          <p:nvPr>
            <p:ph type="title" idx="4294967295"/>
          </p:nvPr>
        </p:nvSpPr>
        <p:spPr>
          <a:xfrm>
            <a:off x="181761" y="175418"/>
            <a:ext cx="9720263" cy="1498600"/>
          </a:xfrm>
        </p:spPr>
        <p:txBody>
          <a:bodyPr/>
          <a:lstStyle/>
          <a:p>
            <a:r>
              <a:rPr lang="en-IN" dirty="0"/>
              <a:t>LITERATURE REVIEW</a:t>
            </a:r>
          </a:p>
        </p:txBody>
      </p:sp>
      <p:graphicFrame>
        <p:nvGraphicFramePr>
          <p:cNvPr id="8" name="Table 8">
            <a:extLst>
              <a:ext uri="{FF2B5EF4-FFF2-40B4-BE49-F238E27FC236}">
                <a16:creationId xmlns:a16="http://schemas.microsoft.com/office/drawing/2014/main" id="{D89108AA-56EB-535B-2164-6B000AD9496D}"/>
              </a:ext>
            </a:extLst>
          </p:cNvPr>
          <p:cNvGraphicFramePr>
            <a:graphicFrameLocks noGrp="1"/>
          </p:cNvGraphicFramePr>
          <p:nvPr>
            <p:ph idx="4294967295"/>
            <p:extLst>
              <p:ext uri="{D42A27DB-BD31-4B8C-83A1-F6EECF244321}">
                <p14:modId xmlns:p14="http://schemas.microsoft.com/office/powerpoint/2010/main" val="3929017798"/>
              </p:ext>
            </p:extLst>
          </p:nvPr>
        </p:nvGraphicFramePr>
        <p:xfrm>
          <a:off x="181761" y="1529009"/>
          <a:ext cx="11828478" cy="5042023"/>
        </p:xfrm>
        <a:graphic>
          <a:graphicData uri="http://schemas.openxmlformats.org/drawingml/2006/table">
            <a:tbl>
              <a:tblPr firstRow="1" bandRow="1">
                <a:tableStyleId>{5C22544A-7EE6-4342-B048-85BDC9FD1C3A}</a:tableStyleId>
              </a:tblPr>
              <a:tblGrid>
                <a:gridCol w="590026">
                  <a:extLst>
                    <a:ext uri="{9D8B030D-6E8A-4147-A177-3AD203B41FA5}">
                      <a16:colId xmlns:a16="http://schemas.microsoft.com/office/drawing/2014/main" val="884936530"/>
                    </a:ext>
                  </a:extLst>
                </a:gridCol>
                <a:gridCol w="2465935">
                  <a:extLst>
                    <a:ext uri="{9D8B030D-6E8A-4147-A177-3AD203B41FA5}">
                      <a16:colId xmlns:a16="http://schemas.microsoft.com/office/drawing/2014/main" val="1519011559"/>
                    </a:ext>
                  </a:extLst>
                </a:gridCol>
                <a:gridCol w="3817419">
                  <a:extLst>
                    <a:ext uri="{9D8B030D-6E8A-4147-A177-3AD203B41FA5}">
                      <a16:colId xmlns:a16="http://schemas.microsoft.com/office/drawing/2014/main" val="4257136013"/>
                    </a:ext>
                  </a:extLst>
                </a:gridCol>
                <a:gridCol w="802547">
                  <a:extLst>
                    <a:ext uri="{9D8B030D-6E8A-4147-A177-3AD203B41FA5}">
                      <a16:colId xmlns:a16="http://schemas.microsoft.com/office/drawing/2014/main" val="1622914847"/>
                    </a:ext>
                  </a:extLst>
                </a:gridCol>
                <a:gridCol w="1954635">
                  <a:extLst>
                    <a:ext uri="{9D8B030D-6E8A-4147-A177-3AD203B41FA5}">
                      <a16:colId xmlns:a16="http://schemas.microsoft.com/office/drawing/2014/main" val="2950707872"/>
                    </a:ext>
                  </a:extLst>
                </a:gridCol>
                <a:gridCol w="2197916">
                  <a:extLst>
                    <a:ext uri="{9D8B030D-6E8A-4147-A177-3AD203B41FA5}">
                      <a16:colId xmlns:a16="http://schemas.microsoft.com/office/drawing/2014/main" val="2240833777"/>
                    </a:ext>
                  </a:extLst>
                </a:gridCol>
              </a:tblGrid>
              <a:tr h="511833">
                <a:tc>
                  <a:txBody>
                    <a:bodyPr/>
                    <a:lstStyle/>
                    <a:p>
                      <a:pPr algn="ctr"/>
                      <a:r>
                        <a:rPr lang="en-IN" sz="2000" dirty="0"/>
                        <a:t>Sno</a:t>
                      </a:r>
                    </a:p>
                  </a:txBody>
                  <a:tcPr/>
                </a:tc>
                <a:tc>
                  <a:txBody>
                    <a:bodyPr/>
                    <a:lstStyle/>
                    <a:p>
                      <a:pPr algn="ctr"/>
                      <a:r>
                        <a:rPr lang="en-IN" sz="2000" u="none" dirty="0"/>
                        <a:t>       Paper</a:t>
                      </a:r>
                    </a:p>
                  </a:txBody>
                  <a:tcPr/>
                </a:tc>
                <a:tc>
                  <a:txBody>
                    <a:bodyPr/>
                    <a:lstStyle/>
                    <a:p>
                      <a:pPr algn="ctr"/>
                      <a:r>
                        <a:rPr lang="en-IN" sz="2000" dirty="0"/>
                        <a:t>Methodology</a:t>
                      </a:r>
                    </a:p>
                  </a:txBody>
                  <a:tcPr/>
                </a:tc>
                <a:tc>
                  <a:txBody>
                    <a:bodyPr/>
                    <a:lstStyle/>
                    <a:p>
                      <a:pPr algn="ctr"/>
                      <a:r>
                        <a:rPr lang="en-IN" sz="2000" dirty="0"/>
                        <a:t>Year</a:t>
                      </a:r>
                    </a:p>
                  </a:txBody>
                  <a:tcPr/>
                </a:tc>
                <a:tc>
                  <a:txBody>
                    <a:bodyPr/>
                    <a:lstStyle/>
                    <a:p>
                      <a:pPr algn="ctr"/>
                      <a:r>
                        <a:rPr lang="en-IN" sz="2000" dirty="0"/>
                        <a:t>Algorithm</a:t>
                      </a:r>
                    </a:p>
                  </a:txBody>
                  <a:tcPr/>
                </a:tc>
                <a:tc>
                  <a:txBody>
                    <a:bodyPr/>
                    <a:lstStyle/>
                    <a:p>
                      <a:pPr algn="ctr"/>
                      <a:r>
                        <a:rPr lang="en-IN" sz="2000" dirty="0"/>
                        <a:t>Observation</a:t>
                      </a:r>
                    </a:p>
                  </a:txBody>
                  <a:tcPr/>
                </a:tc>
                <a:extLst>
                  <a:ext uri="{0D108BD9-81ED-4DB2-BD59-A6C34878D82A}">
                    <a16:rowId xmlns:a16="http://schemas.microsoft.com/office/drawing/2014/main" val="1676748397"/>
                  </a:ext>
                </a:extLst>
              </a:tr>
              <a:tr h="1901165">
                <a:tc>
                  <a:txBody>
                    <a:bodyPr/>
                    <a:lstStyle/>
                    <a:p>
                      <a:pPr algn="ctr"/>
                      <a:r>
                        <a:rPr lang="en-IN" dirty="0"/>
                        <a:t>1</a:t>
                      </a:r>
                    </a:p>
                  </a:txBody>
                  <a:tcPr/>
                </a:tc>
                <a:tc>
                  <a:txBody>
                    <a:bodyPr/>
                    <a:lstStyle/>
                    <a:p>
                      <a:r>
                        <a:rPr lang="en-US" sz="1800" kern="1200" dirty="0">
                          <a:solidFill>
                            <a:schemeClr val="dk1"/>
                          </a:solidFill>
                          <a:effectLst/>
                          <a:latin typeface="+mn-lt"/>
                          <a:ea typeface="+mn-ea"/>
                          <a:cs typeface="+mn-cs"/>
                        </a:rPr>
                        <a:t>A Deep Learning Model for Change Detection on Satellite Images</a:t>
                      </a:r>
                      <a:endParaRPr lang="en-IN" i="0" dirty="0">
                        <a:latin typeface="+mn-lt"/>
                      </a:endParaRPr>
                    </a:p>
                  </a:txBody>
                  <a:tcPr/>
                </a:tc>
                <a:tc>
                  <a:txBody>
                    <a:bodyPr/>
                    <a:lstStyle/>
                    <a:p>
                      <a:r>
                        <a:rPr lang="en-US" dirty="0"/>
                        <a:t>They developed a model for detection of changes in satellite images. They used OSCD dataset to train and test their model.</a:t>
                      </a:r>
                      <a:endParaRPr lang="en-IN" dirty="0"/>
                    </a:p>
                  </a:txBody>
                  <a:tcPr/>
                </a:tc>
                <a:tc>
                  <a:txBody>
                    <a:bodyPr/>
                    <a:lstStyle/>
                    <a:p>
                      <a:pPr algn="ctr"/>
                      <a:r>
                        <a:rPr lang="en-IN" dirty="0"/>
                        <a:t> 2022</a:t>
                      </a:r>
                    </a:p>
                  </a:txBody>
                  <a:tcPr/>
                </a:tc>
                <a:tc>
                  <a:txBody>
                    <a:bodyPr/>
                    <a:lstStyle/>
                    <a:p>
                      <a:r>
                        <a:rPr lang="en-US" dirty="0"/>
                        <a:t>Convolutional Neural Networks</a:t>
                      </a:r>
                    </a:p>
                  </a:txBody>
                  <a:tcPr/>
                </a:tc>
                <a:tc>
                  <a:txBody>
                    <a:bodyPr/>
                    <a:lstStyle/>
                    <a:p>
                      <a:pPr marL="285750" indent="-285750">
                        <a:buFont typeface="Wingdings" panose="05000000000000000000" pitchFamily="2" charset="2"/>
                        <a:buChar char="Ø"/>
                      </a:pPr>
                      <a:r>
                        <a:rPr lang="en-US" dirty="0"/>
                        <a:t>They got 96% Global Accuracy with FC-EF Architecture. </a:t>
                      </a:r>
                    </a:p>
                    <a:p>
                      <a:pPr marL="285750" indent="-285750">
                        <a:buFont typeface="Wingdings" panose="05000000000000000000" pitchFamily="2" charset="2"/>
                        <a:buChar char="Ø"/>
                      </a:pPr>
                      <a:r>
                        <a:rPr lang="en-US" dirty="0"/>
                        <a:t>The precision and Recall values are 64% and 50% respectively.</a:t>
                      </a:r>
                      <a:endParaRPr lang="en-IN" dirty="0"/>
                    </a:p>
                  </a:txBody>
                  <a:tcPr/>
                </a:tc>
                <a:extLst>
                  <a:ext uri="{0D108BD9-81ED-4DB2-BD59-A6C34878D82A}">
                    <a16:rowId xmlns:a16="http://schemas.microsoft.com/office/drawing/2014/main" val="2977661361"/>
                  </a:ext>
                </a:extLst>
              </a:tr>
              <a:tr h="2244190">
                <a:tc>
                  <a:txBody>
                    <a:bodyPr/>
                    <a:lstStyle/>
                    <a:p>
                      <a:pPr algn="ctr"/>
                      <a:r>
                        <a:rPr lang="en-IN" dirty="0"/>
                        <a:t>2</a:t>
                      </a:r>
                    </a:p>
                  </a:txBody>
                  <a:tcPr/>
                </a:tc>
                <a:tc>
                  <a:txBody>
                    <a:bodyPr/>
                    <a:lstStyle/>
                    <a:p>
                      <a:pPr algn="l"/>
                      <a:r>
                        <a:rPr lang="en-US" sz="1800" kern="1200" dirty="0">
                          <a:solidFill>
                            <a:schemeClr val="dk1"/>
                          </a:solidFill>
                          <a:effectLst/>
                          <a:latin typeface="+mn-lt"/>
                          <a:ea typeface="+mn-ea"/>
                          <a:cs typeface="+mn-cs"/>
                        </a:rPr>
                        <a:t>A Change Detection Method for Remote Sensing Images Based on Coupled Dictionary and Deep Learning</a:t>
                      </a:r>
                      <a:endParaRPr lang="en-IN" i="0" dirty="0">
                        <a:latin typeface="+mn-lt"/>
                      </a:endParaRPr>
                    </a:p>
                  </a:txBody>
                  <a:tcPr/>
                </a:tc>
                <a:tc>
                  <a:txBody>
                    <a:bodyPr/>
                    <a:lstStyle/>
                    <a:p>
                      <a:pPr algn="l"/>
                      <a:r>
                        <a:rPr lang="en-US" dirty="0"/>
                        <a:t>They have </a:t>
                      </a:r>
                      <a:r>
                        <a:rPr lang="en-IN" dirty="0"/>
                        <a:t>developed model based on Couple Dictionary Learning . The dictionaries used to sparsely represent difference between images.</a:t>
                      </a:r>
                    </a:p>
                  </a:txBody>
                  <a:tcPr/>
                </a:tc>
                <a:tc>
                  <a:txBody>
                    <a:bodyPr/>
                    <a:lstStyle/>
                    <a:p>
                      <a:pPr algn="ctr"/>
                      <a:r>
                        <a:rPr lang="en-IN" dirty="0"/>
                        <a:t> 2023</a:t>
                      </a:r>
                    </a:p>
                  </a:txBody>
                  <a:tcPr/>
                </a:tc>
                <a:tc>
                  <a:txBody>
                    <a:bodyPr/>
                    <a:lstStyle/>
                    <a:p>
                      <a:pPr algn="l"/>
                      <a:r>
                        <a:rPr lang="en-IN" dirty="0"/>
                        <a:t>Couple Dictionary Learning, </a:t>
                      </a:r>
                      <a:r>
                        <a:rPr lang="en-IN" sz="1600" dirty="0"/>
                        <a:t>FC-EF, FCN-PP, FC-Siam-</a:t>
                      </a:r>
                      <a:r>
                        <a:rPr lang="en-IN" sz="1600" dirty="0" err="1"/>
                        <a:t>Conc</a:t>
                      </a:r>
                      <a:r>
                        <a:rPr lang="en-IN" sz="1600" dirty="0"/>
                        <a:t> , FC-Siam-Diff , </a:t>
                      </a:r>
                      <a:r>
                        <a:rPr lang="en-IN" sz="1600" dirty="0" err="1"/>
                        <a:t>CDNet</a:t>
                      </a:r>
                      <a:r>
                        <a:rPr lang="en-IN" sz="1600" dirty="0"/>
                        <a:t> , CD-</a:t>
                      </a:r>
                      <a:r>
                        <a:rPr lang="en-IN" sz="1600" dirty="0" err="1"/>
                        <a:t>UNet</a:t>
                      </a:r>
                      <a:r>
                        <a:rPr lang="en-IN" sz="1600" dirty="0"/>
                        <a:t> ++ , and GANs</a:t>
                      </a:r>
                      <a:endParaRPr lang="en-IN" dirty="0"/>
                    </a:p>
                  </a:txBody>
                  <a:tcPr/>
                </a:tc>
                <a:tc>
                  <a:txBody>
                    <a:bodyPr/>
                    <a:lstStyle/>
                    <a:p>
                      <a:pPr marL="285750" indent="-285750" algn="l">
                        <a:buFont typeface="Wingdings" panose="05000000000000000000" pitchFamily="2" charset="2"/>
                        <a:buChar char="Ø"/>
                      </a:pPr>
                      <a:r>
                        <a:rPr lang="en-IN" dirty="0"/>
                        <a:t>They got 98% Accuracy with their proposed methodology.</a:t>
                      </a:r>
                    </a:p>
                  </a:txBody>
                  <a:tcPr/>
                </a:tc>
                <a:extLst>
                  <a:ext uri="{0D108BD9-81ED-4DB2-BD59-A6C34878D82A}">
                    <a16:rowId xmlns:a16="http://schemas.microsoft.com/office/drawing/2014/main" val="3105813772"/>
                  </a:ext>
                </a:extLst>
              </a:tr>
            </a:tbl>
          </a:graphicData>
        </a:graphic>
      </p:graphicFrame>
    </p:spTree>
    <p:extLst>
      <p:ext uri="{BB962C8B-B14F-4D97-AF65-F5344CB8AC3E}">
        <p14:creationId xmlns:p14="http://schemas.microsoft.com/office/powerpoint/2010/main" val="2384286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ADF6D60-5494-2F93-EA18-81119CC4A35B}"/>
              </a:ext>
            </a:extLst>
          </p:cNvPr>
          <p:cNvGraphicFramePr>
            <a:graphicFrameLocks noGrp="1"/>
          </p:cNvGraphicFramePr>
          <p:nvPr>
            <p:extLst>
              <p:ext uri="{D42A27DB-BD31-4B8C-83A1-F6EECF244321}">
                <p14:modId xmlns:p14="http://schemas.microsoft.com/office/powerpoint/2010/main" val="2400650570"/>
              </p:ext>
            </p:extLst>
          </p:nvPr>
        </p:nvGraphicFramePr>
        <p:xfrm>
          <a:off x="265650" y="354563"/>
          <a:ext cx="11660700" cy="6466283"/>
        </p:xfrm>
        <a:graphic>
          <a:graphicData uri="http://schemas.openxmlformats.org/drawingml/2006/table">
            <a:tbl>
              <a:tblPr firstRow="1" bandRow="1">
                <a:tableStyleId>{5C22544A-7EE6-4342-B048-85BDC9FD1C3A}</a:tableStyleId>
              </a:tblPr>
              <a:tblGrid>
                <a:gridCol w="598416">
                  <a:extLst>
                    <a:ext uri="{9D8B030D-6E8A-4147-A177-3AD203B41FA5}">
                      <a16:colId xmlns:a16="http://schemas.microsoft.com/office/drawing/2014/main" val="2331700729"/>
                    </a:ext>
                  </a:extLst>
                </a:gridCol>
                <a:gridCol w="2177714">
                  <a:extLst>
                    <a:ext uri="{9D8B030D-6E8A-4147-A177-3AD203B41FA5}">
                      <a16:colId xmlns:a16="http://schemas.microsoft.com/office/drawing/2014/main" val="2004397894"/>
                    </a:ext>
                  </a:extLst>
                </a:gridCol>
                <a:gridCol w="3638938">
                  <a:extLst>
                    <a:ext uri="{9D8B030D-6E8A-4147-A177-3AD203B41FA5}">
                      <a16:colId xmlns:a16="http://schemas.microsoft.com/office/drawing/2014/main" val="4132229034"/>
                    </a:ext>
                  </a:extLst>
                </a:gridCol>
                <a:gridCol w="839755">
                  <a:extLst>
                    <a:ext uri="{9D8B030D-6E8A-4147-A177-3AD203B41FA5}">
                      <a16:colId xmlns:a16="http://schemas.microsoft.com/office/drawing/2014/main" val="1298142772"/>
                    </a:ext>
                  </a:extLst>
                </a:gridCol>
                <a:gridCol w="1912776">
                  <a:extLst>
                    <a:ext uri="{9D8B030D-6E8A-4147-A177-3AD203B41FA5}">
                      <a16:colId xmlns:a16="http://schemas.microsoft.com/office/drawing/2014/main" val="3718556412"/>
                    </a:ext>
                  </a:extLst>
                </a:gridCol>
                <a:gridCol w="2493101">
                  <a:extLst>
                    <a:ext uri="{9D8B030D-6E8A-4147-A177-3AD203B41FA5}">
                      <a16:colId xmlns:a16="http://schemas.microsoft.com/office/drawing/2014/main" val="2297661465"/>
                    </a:ext>
                  </a:extLst>
                </a:gridCol>
              </a:tblGrid>
              <a:tr h="431243">
                <a:tc>
                  <a:txBody>
                    <a:bodyPr/>
                    <a:lstStyle/>
                    <a:p>
                      <a:pPr algn="ctr"/>
                      <a:r>
                        <a:rPr lang="en-IN" sz="2000" dirty="0" err="1"/>
                        <a:t>Sno</a:t>
                      </a:r>
                      <a:endParaRPr lang="en-IN" sz="2000" dirty="0"/>
                    </a:p>
                  </a:txBody>
                  <a:tcPr/>
                </a:tc>
                <a:tc>
                  <a:txBody>
                    <a:bodyPr/>
                    <a:lstStyle/>
                    <a:p>
                      <a:r>
                        <a:rPr lang="en-IN" sz="2000" u="none"/>
                        <a:t>       Paper</a:t>
                      </a:r>
                      <a:endParaRPr lang="en-IN" sz="2000" u="none" dirty="0"/>
                    </a:p>
                  </a:txBody>
                  <a:tcPr/>
                </a:tc>
                <a:tc>
                  <a:txBody>
                    <a:bodyPr/>
                    <a:lstStyle/>
                    <a:p>
                      <a:pPr algn="ctr"/>
                      <a:r>
                        <a:rPr lang="en-IN" sz="2000" dirty="0"/>
                        <a:t>Methodology</a:t>
                      </a:r>
                    </a:p>
                  </a:txBody>
                  <a:tcPr/>
                </a:tc>
                <a:tc>
                  <a:txBody>
                    <a:bodyPr/>
                    <a:lstStyle/>
                    <a:p>
                      <a:pPr algn="ctr"/>
                      <a:r>
                        <a:rPr lang="en-IN" sz="2000"/>
                        <a:t>Year</a:t>
                      </a:r>
                      <a:endParaRPr lang="en-IN" sz="2000" dirty="0"/>
                    </a:p>
                  </a:txBody>
                  <a:tcPr/>
                </a:tc>
                <a:tc>
                  <a:txBody>
                    <a:bodyPr/>
                    <a:lstStyle/>
                    <a:p>
                      <a:pPr algn="ctr"/>
                      <a:r>
                        <a:rPr lang="en-IN" sz="2000"/>
                        <a:t>Algorithm</a:t>
                      </a:r>
                      <a:endParaRPr lang="en-IN" sz="2000" dirty="0"/>
                    </a:p>
                  </a:txBody>
                  <a:tcPr/>
                </a:tc>
                <a:tc>
                  <a:txBody>
                    <a:bodyPr/>
                    <a:lstStyle/>
                    <a:p>
                      <a:pPr algn="ctr"/>
                      <a:r>
                        <a:rPr lang="en-IN" sz="2000" dirty="0"/>
                        <a:t>Result</a:t>
                      </a:r>
                    </a:p>
                  </a:txBody>
                  <a:tcPr/>
                </a:tc>
                <a:extLst>
                  <a:ext uri="{0D108BD9-81ED-4DB2-BD59-A6C34878D82A}">
                    <a16:rowId xmlns:a16="http://schemas.microsoft.com/office/drawing/2014/main" val="2357526778"/>
                  </a:ext>
                </a:extLst>
              </a:tr>
              <a:tr h="1890835">
                <a:tc>
                  <a:txBody>
                    <a:bodyPr/>
                    <a:lstStyle/>
                    <a:p>
                      <a:pPr algn="ctr"/>
                      <a:r>
                        <a:rPr lang="en-US" dirty="0"/>
                        <a:t>3</a:t>
                      </a:r>
                      <a:endParaRPr lang="en-IN" dirty="0"/>
                    </a:p>
                  </a:txBody>
                  <a:tcPr/>
                </a:tc>
                <a:tc>
                  <a:txBody>
                    <a:bodyPr/>
                    <a:lstStyle/>
                    <a:p>
                      <a:r>
                        <a:rPr lang="en-US" sz="1800" kern="1200" dirty="0">
                          <a:solidFill>
                            <a:schemeClr val="dk1"/>
                          </a:solidFill>
                          <a:effectLst/>
                          <a:latin typeface="+mn-lt"/>
                          <a:ea typeface="+mn-ea"/>
                          <a:cs typeface="+mn-cs"/>
                        </a:rPr>
                        <a:t>A 3d CNN Approach For Change Detection In </a:t>
                      </a:r>
                      <a:r>
                        <a:rPr lang="en-US" sz="1800" kern="1200" dirty="0" err="1">
                          <a:solidFill>
                            <a:schemeClr val="dk1"/>
                          </a:solidFill>
                          <a:effectLst/>
                          <a:latin typeface="+mn-lt"/>
                          <a:ea typeface="+mn-ea"/>
                          <a:cs typeface="+mn-cs"/>
                        </a:rPr>
                        <a:t>Hr</a:t>
                      </a:r>
                      <a:r>
                        <a:rPr lang="en-US" sz="1800" kern="1200" dirty="0">
                          <a:solidFill>
                            <a:schemeClr val="dk1"/>
                          </a:solidFill>
                          <a:effectLst/>
                          <a:latin typeface="+mn-lt"/>
                          <a:ea typeface="+mn-ea"/>
                          <a:cs typeface="+mn-cs"/>
                        </a:rPr>
                        <a:t> Satellite Image Time Series Based On A Pretrained 2d CNN.</a:t>
                      </a:r>
                      <a:endParaRPr lang="en-IN" sz="1800" i="0" dirty="0">
                        <a:latin typeface="+mn-lt"/>
                      </a:endParaRPr>
                    </a:p>
                  </a:txBody>
                  <a:tcPr/>
                </a:tc>
                <a:tc>
                  <a:txBody>
                    <a:bodyPr/>
                    <a:lstStyle/>
                    <a:p>
                      <a:r>
                        <a:rPr lang="en-US" dirty="0"/>
                        <a:t>They developed model for change detection in HR Satellite image time series. Their approach is unsupervised change detection. 3D CNN feature extraction is done.</a:t>
                      </a:r>
                      <a:endParaRPr lang="en-IN" dirty="0"/>
                    </a:p>
                  </a:txBody>
                  <a:tcPr/>
                </a:tc>
                <a:tc>
                  <a:txBody>
                    <a:bodyPr/>
                    <a:lstStyle/>
                    <a:p>
                      <a:pPr algn="ctr"/>
                      <a:r>
                        <a:rPr lang="en-US" dirty="0"/>
                        <a:t>2022</a:t>
                      </a:r>
                      <a:endParaRPr lang="en-IN" dirty="0"/>
                    </a:p>
                  </a:txBody>
                  <a:tcPr/>
                </a:tc>
                <a:tc>
                  <a:txBody>
                    <a:bodyPr/>
                    <a:lstStyle/>
                    <a:p>
                      <a:r>
                        <a:rPr lang="en-US" sz="1800" kern="1200" dirty="0">
                          <a:solidFill>
                            <a:schemeClr val="dk1"/>
                          </a:solidFill>
                          <a:effectLst/>
                          <a:latin typeface="+mn-lt"/>
                          <a:ea typeface="+mn-ea"/>
                          <a:cs typeface="+mn-cs"/>
                        </a:rPr>
                        <a:t>Three Dimensional CNN</a:t>
                      </a:r>
                      <a:endParaRPr lang="en-IN" dirty="0"/>
                    </a:p>
                  </a:txBody>
                  <a:tcPr/>
                </a:tc>
                <a:tc>
                  <a:txBody>
                    <a:bodyPr/>
                    <a:lstStyle/>
                    <a:p>
                      <a:pPr marL="285750" indent="-285750">
                        <a:buFont typeface="Wingdings" panose="05000000000000000000" pitchFamily="2" charset="2"/>
                        <a:buChar char="Ø"/>
                      </a:pPr>
                      <a:r>
                        <a:rPr lang="en-US" dirty="0"/>
                        <a:t>They obtained varying time series of false alarms and missing alarms. </a:t>
                      </a:r>
                    </a:p>
                    <a:p>
                      <a:pPr marL="285750" indent="-285750">
                        <a:buFont typeface="Wingdings" panose="05000000000000000000" pitchFamily="2" charset="2"/>
                        <a:buChar char="Ø"/>
                      </a:pPr>
                      <a:r>
                        <a:rPr lang="en-US" dirty="0"/>
                        <a:t>That is overall of 14% pixels got false alarms.</a:t>
                      </a:r>
                      <a:endParaRPr lang="en-IN" dirty="0"/>
                    </a:p>
                  </a:txBody>
                  <a:tcPr/>
                </a:tc>
                <a:extLst>
                  <a:ext uri="{0D108BD9-81ED-4DB2-BD59-A6C34878D82A}">
                    <a16:rowId xmlns:a16="http://schemas.microsoft.com/office/drawing/2014/main" val="1555439023"/>
                  </a:ext>
                </a:extLst>
              </a:tr>
              <a:tr h="1774060">
                <a:tc>
                  <a:txBody>
                    <a:bodyPr/>
                    <a:lstStyle/>
                    <a:p>
                      <a:pPr algn="ctr"/>
                      <a:r>
                        <a:rPr lang="en-US" dirty="0"/>
                        <a:t>4</a:t>
                      </a:r>
                      <a:endParaRPr lang="en-IN" dirty="0"/>
                    </a:p>
                  </a:txBody>
                  <a:tcPr/>
                </a:tc>
                <a:tc>
                  <a:txBody>
                    <a:bodyPr/>
                    <a:lstStyle/>
                    <a:p>
                      <a:r>
                        <a:rPr lang="en-US" dirty="0"/>
                        <a:t>Single-Temporal Supervised Object Change Detection in Remote Sensing Imagery </a:t>
                      </a:r>
                      <a:endParaRPr lang="en-IN" sz="1800" i="0" dirty="0">
                        <a:latin typeface="+mn-lt"/>
                      </a:endParaRPr>
                    </a:p>
                  </a:txBody>
                  <a:tcPr/>
                </a:tc>
                <a:tc>
                  <a:txBody>
                    <a:bodyPr/>
                    <a:lstStyle/>
                    <a:p>
                      <a:r>
                        <a:rPr lang="en-US" dirty="0"/>
                        <a:t>They developed model for change detection. They used neural network architecture named Change Star which a segmentation model and Change Mixing module</a:t>
                      </a:r>
                      <a:endParaRPr lang="en-IN" dirty="0"/>
                    </a:p>
                  </a:txBody>
                  <a:tcPr/>
                </a:tc>
                <a:tc>
                  <a:txBody>
                    <a:bodyPr/>
                    <a:lstStyle/>
                    <a:p>
                      <a:pPr algn="ctr"/>
                      <a:r>
                        <a:rPr lang="en-US" dirty="0"/>
                        <a:t>2021</a:t>
                      </a:r>
                      <a:endParaRPr lang="en-IN" dirty="0"/>
                    </a:p>
                  </a:txBody>
                  <a:tcPr/>
                </a:tc>
                <a:tc>
                  <a:txBody>
                    <a:bodyPr/>
                    <a:lstStyle/>
                    <a:p>
                      <a:r>
                        <a:rPr lang="en-US" dirty="0"/>
                        <a:t>CNN , Conv Net , Simple Temporal supervised learning (STAR)</a:t>
                      </a:r>
                      <a:endParaRPr lang="en-IN" dirty="0"/>
                    </a:p>
                  </a:txBody>
                  <a:tcPr/>
                </a:tc>
                <a:tc>
                  <a:txBody>
                    <a:bodyPr/>
                    <a:lstStyle/>
                    <a:p>
                      <a:pPr marL="285750" indent="-285750">
                        <a:buFont typeface="Wingdings" panose="05000000000000000000" pitchFamily="2" charset="2"/>
                        <a:buChar char="Ø"/>
                      </a:pPr>
                      <a:r>
                        <a:rPr lang="en-US" dirty="0"/>
                        <a:t>They made comparison between Bi-Temporal and Single temporal supervised learning.</a:t>
                      </a:r>
                    </a:p>
                    <a:p>
                      <a:pPr marL="285750" indent="-285750">
                        <a:buFont typeface="Wingdings" panose="05000000000000000000" pitchFamily="2" charset="2"/>
                        <a:buChar char="Ø"/>
                      </a:pPr>
                      <a:r>
                        <a:rPr lang="en-US" dirty="0"/>
                        <a:t>They obtained 91% </a:t>
                      </a:r>
                      <a:r>
                        <a:rPr lang="en-US" dirty="0" err="1"/>
                        <a:t>IoU</a:t>
                      </a:r>
                      <a:r>
                        <a:rPr lang="en-US" dirty="0"/>
                        <a:t> With Bitemporal.</a:t>
                      </a:r>
                    </a:p>
                  </a:txBody>
                  <a:tcPr/>
                </a:tc>
                <a:extLst>
                  <a:ext uri="{0D108BD9-81ED-4DB2-BD59-A6C34878D82A}">
                    <a16:rowId xmlns:a16="http://schemas.microsoft.com/office/drawing/2014/main" val="2966015173"/>
                  </a:ext>
                </a:extLst>
              </a:tr>
              <a:tr h="1890835">
                <a:tc>
                  <a:txBody>
                    <a:bodyPr/>
                    <a:lstStyle/>
                    <a:p>
                      <a:pPr algn="ctr"/>
                      <a:r>
                        <a:rPr lang="en-US" dirty="0"/>
                        <a:t>5</a:t>
                      </a:r>
                      <a:endParaRPr lang="en-IN" dirty="0"/>
                    </a:p>
                  </a:txBody>
                  <a:tcPr/>
                </a:tc>
                <a:tc>
                  <a:txBody>
                    <a:bodyPr/>
                    <a:lstStyle/>
                    <a:p>
                      <a:r>
                        <a:rPr lang="en-US" sz="1800" i="0" dirty="0">
                          <a:latin typeface="+mn-lt"/>
                        </a:rPr>
                        <a:t>3M-CDNet-V2: An Efficient Medium-Weight Neural Network for Remote Sensing Image Change Detection</a:t>
                      </a:r>
                      <a:endParaRPr lang="en-IN" sz="1800" i="0" dirty="0">
                        <a:latin typeface="+mn-lt"/>
                      </a:endParaRPr>
                    </a:p>
                  </a:txBody>
                  <a:tcPr/>
                </a:tc>
                <a:tc>
                  <a:txBody>
                    <a:bodyPr/>
                    <a:lstStyle/>
                    <a:p>
                      <a:r>
                        <a:rPr lang="en-US" dirty="0"/>
                        <a:t>The authors proposed methodology for change detection using 3M-CDNet-V2 architecture. They used Self-Attention layer which gives output feature map.</a:t>
                      </a:r>
                      <a:endParaRPr lang="en-IN" dirty="0"/>
                    </a:p>
                  </a:txBody>
                  <a:tcPr/>
                </a:tc>
                <a:tc>
                  <a:txBody>
                    <a:bodyPr/>
                    <a:lstStyle/>
                    <a:p>
                      <a:pPr algn="ctr"/>
                      <a:r>
                        <a:rPr lang="en-US" dirty="0"/>
                        <a:t>2022</a:t>
                      </a:r>
                      <a:endParaRPr lang="en-IN" dirty="0"/>
                    </a:p>
                  </a:txBody>
                  <a:tcPr/>
                </a:tc>
                <a:tc>
                  <a:txBody>
                    <a:bodyPr/>
                    <a:lstStyle/>
                    <a:p>
                      <a:r>
                        <a:rPr lang="en-US" dirty="0"/>
                        <a:t>3D-CDNet-V2,CNN</a:t>
                      </a:r>
                      <a:endParaRPr lang="en-IN" dirty="0"/>
                    </a:p>
                  </a:txBody>
                  <a:tcPr/>
                </a:tc>
                <a:tc>
                  <a:txBody>
                    <a:bodyPr/>
                    <a:lstStyle/>
                    <a:p>
                      <a:pPr marL="285750" indent="-285750">
                        <a:buFont typeface="Wingdings" panose="05000000000000000000" pitchFamily="2" charset="2"/>
                        <a:buChar char="Ø"/>
                      </a:pPr>
                      <a:r>
                        <a:rPr lang="en-US" dirty="0"/>
                        <a:t>The model achieved 88% IOU with CDD dataset.</a:t>
                      </a:r>
                    </a:p>
                    <a:p>
                      <a:pPr marL="285750" indent="-285750">
                        <a:buFont typeface="Wingdings" panose="05000000000000000000" pitchFamily="2" charset="2"/>
                        <a:buChar char="Ø"/>
                      </a:pPr>
                      <a:r>
                        <a:rPr lang="en-US" dirty="0"/>
                        <a:t> 71% IOU with PIESAT-CD dataset.</a:t>
                      </a:r>
                    </a:p>
                    <a:p>
                      <a:pPr marL="285750" indent="-285750">
                        <a:buFont typeface="Wingdings" panose="05000000000000000000" pitchFamily="2" charset="2"/>
                        <a:buChar char="Ø"/>
                      </a:pPr>
                      <a:r>
                        <a:rPr lang="en-US" dirty="0"/>
                        <a:t> 62% IOU with CD data GZ dataset.</a:t>
                      </a:r>
                      <a:endParaRPr lang="en-IN" dirty="0"/>
                    </a:p>
                  </a:txBody>
                  <a:tcPr/>
                </a:tc>
                <a:extLst>
                  <a:ext uri="{0D108BD9-81ED-4DB2-BD59-A6C34878D82A}">
                    <a16:rowId xmlns:a16="http://schemas.microsoft.com/office/drawing/2014/main" val="1589427699"/>
                  </a:ext>
                </a:extLst>
              </a:tr>
            </a:tbl>
          </a:graphicData>
        </a:graphic>
      </p:graphicFrame>
    </p:spTree>
    <p:extLst>
      <p:ext uri="{BB962C8B-B14F-4D97-AF65-F5344CB8AC3E}">
        <p14:creationId xmlns:p14="http://schemas.microsoft.com/office/powerpoint/2010/main" val="99776319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3875-8CC5-82A2-256D-4E23CF1B178F}"/>
              </a:ext>
            </a:extLst>
          </p:cNvPr>
          <p:cNvSpPr>
            <a:spLocks noGrp="1"/>
          </p:cNvSpPr>
          <p:nvPr>
            <p:ph type="title"/>
          </p:nvPr>
        </p:nvSpPr>
        <p:spPr/>
        <p:txBody>
          <a:bodyPr/>
          <a:lstStyle/>
          <a:p>
            <a:r>
              <a:rPr lang="en-IN" dirty="0"/>
              <a:t>Dataset description</a:t>
            </a:r>
          </a:p>
        </p:txBody>
      </p:sp>
      <p:sp>
        <p:nvSpPr>
          <p:cNvPr id="3" name="Content Placeholder 2">
            <a:extLst>
              <a:ext uri="{FF2B5EF4-FFF2-40B4-BE49-F238E27FC236}">
                <a16:creationId xmlns:a16="http://schemas.microsoft.com/office/drawing/2014/main" id="{728AE2E2-D831-B0F7-3E08-4F77D297522C}"/>
              </a:ext>
            </a:extLst>
          </p:cNvPr>
          <p:cNvSpPr>
            <a:spLocks noGrp="1"/>
          </p:cNvSpPr>
          <p:nvPr>
            <p:ph idx="1"/>
          </p:nvPr>
        </p:nvSpPr>
        <p:spPr/>
        <p:txBody>
          <a:bodyPr>
            <a:normAutofit/>
          </a:bodyPr>
          <a:lstStyle/>
          <a:p>
            <a:r>
              <a:rPr lang="en-US" b="1" dirty="0">
                <a:solidFill>
                  <a:srgbClr val="000000"/>
                </a:solidFill>
                <a:effectLst/>
                <a:latin typeface="Times New Roman" panose="02020603050405020304" pitchFamily="18" charset="0"/>
                <a:cs typeface="Times New Roman" panose="02020603050405020304" pitchFamily="18" charset="0"/>
              </a:rPr>
              <a:t>OSCD ( </a:t>
            </a:r>
            <a:r>
              <a:rPr lang="en-US" b="1" dirty="0" err="1">
                <a:solidFill>
                  <a:srgbClr val="000000"/>
                </a:solidFill>
                <a:effectLst/>
                <a:latin typeface="Times New Roman" panose="02020603050405020304" pitchFamily="18" charset="0"/>
                <a:cs typeface="Times New Roman" panose="02020603050405020304" pitchFamily="18" charset="0"/>
              </a:rPr>
              <a:t>Onera</a:t>
            </a:r>
            <a:r>
              <a:rPr lang="en-US" b="1" dirty="0">
                <a:solidFill>
                  <a:srgbClr val="000000"/>
                </a:solidFill>
                <a:effectLst/>
                <a:latin typeface="Times New Roman" panose="02020603050405020304" pitchFamily="18" charset="0"/>
                <a:cs typeface="Times New Roman" panose="02020603050405020304" pitchFamily="18" charset="0"/>
              </a:rPr>
              <a:t> Satellite Change Detection)  -  Sentinel-2</a:t>
            </a:r>
          </a:p>
          <a:p>
            <a:pPr algn="just"/>
            <a:r>
              <a:rPr lang="en-US" sz="2000" b="0" i="0" dirty="0">
                <a:solidFill>
                  <a:srgbClr val="212529"/>
                </a:solidFill>
                <a:effectLst/>
                <a:latin typeface="Times New Roman" panose="02020603050405020304" pitchFamily="18" charset="0"/>
                <a:cs typeface="Times New Roman" panose="02020603050405020304" pitchFamily="18" charset="0"/>
              </a:rPr>
              <a:t>The </a:t>
            </a:r>
            <a:r>
              <a:rPr lang="en-US" sz="2000" b="0" i="0" dirty="0" err="1">
                <a:solidFill>
                  <a:srgbClr val="212529"/>
                </a:solidFill>
                <a:effectLst/>
                <a:latin typeface="Times New Roman" panose="02020603050405020304" pitchFamily="18" charset="0"/>
                <a:cs typeface="Times New Roman" panose="02020603050405020304" pitchFamily="18" charset="0"/>
              </a:rPr>
              <a:t>Onera</a:t>
            </a:r>
            <a:r>
              <a:rPr lang="en-US" sz="2000" b="0" i="0" dirty="0">
                <a:solidFill>
                  <a:srgbClr val="212529"/>
                </a:solidFill>
                <a:effectLst/>
                <a:latin typeface="Times New Roman" panose="02020603050405020304" pitchFamily="18" charset="0"/>
                <a:cs typeface="Times New Roman" panose="02020603050405020304" pitchFamily="18" charset="0"/>
              </a:rPr>
              <a:t> Satellite Change Detection dataset addresses the issue of detecting changes between satellite images from different dates.</a:t>
            </a:r>
          </a:p>
          <a:p>
            <a:pPr algn="just"/>
            <a:r>
              <a:rPr lang="en-US" sz="2000" b="0" i="0" dirty="0">
                <a:solidFill>
                  <a:srgbClr val="212529"/>
                </a:solidFill>
                <a:effectLst/>
                <a:latin typeface="Times New Roman" panose="02020603050405020304" pitchFamily="18" charset="0"/>
                <a:cs typeface="Times New Roman" panose="02020603050405020304" pitchFamily="18" charset="0"/>
              </a:rPr>
              <a:t>It comprises 24 pairs of multispectral images taken from the</a:t>
            </a:r>
            <a:r>
              <a:rPr lang="en-US" sz="2000" b="1" i="0" dirty="0">
                <a:solidFill>
                  <a:srgbClr val="212529"/>
                </a:solidFill>
                <a:effectLst/>
                <a:latin typeface="Times New Roman" panose="02020603050405020304" pitchFamily="18" charset="0"/>
                <a:cs typeface="Times New Roman" panose="02020603050405020304" pitchFamily="18" charset="0"/>
              </a:rPr>
              <a:t> Sentinel-2 </a:t>
            </a:r>
            <a:r>
              <a:rPr lang="en-US" sz="2000" b="0" i="0" dirty="0">
                <a:solidFill>
                  <a:srgbClr val="212529"/>
                </a:solidFill>
                <a:effectLst/>
                <a:latin typeface="Times New Roman" panose="02020603050405020304" pitchFamily="18" charset="0"/>
                <a:cs typeface="Times New Roman" panose="02020603050405020304" pitchFamily="18" charset="0"/>
              </a:rPr>
              <a:t>satellites between 2015 and 2018. Locations are picked all over the world, in Brazil, USA, Europe, Middle-East and Asia. For each location, registered pairs of </a:t>
            </a:r>
            <a:r>
              <a:rPr lang="en-US" sz="2000" b="1" i="0" dirty="0">
                <a:solidFill>
                  <a:srgbClr val="212529"/>
                </a:solidFill>
                <a:effectLst/>
                <a:latin typeface="Times New Roman" panose="02020603050405020304" pitchFamily="18" charset="0"/>
                <a:cs typeface="Times New Roman" panose="02020603050405020304" pitchFamily="18" charset="0"/>
              </a:rPr>
              <a:t>13-band</a:t>
            </a:r>
            <a:r>
              <a:rPr lang="en-US" sz="2000" b="0" i="0" dirty="0">
                <a:solidFill>
                  <a:srgbClr val="212529"/>
                </a:solidFill>
                <a:effectLst/>
                <a:latin typeface="Times New Roman" panose="02020603050405020304" pitchFamily="18" charset="0"/>
                <a:cs typeface="Times New Roman" panose="02020603050405020304" pitchFamily="18" charset="0"/>
              </a:rPr>
              <a:t> multispectral satellite images obtained by the Sentinel-2 satellites are provided. Images vary in spatial resolution between 10m, 20m and 60m.</a:t>
            </a:r>
          </a:p>
          <a:p>
            <a:pPr algn="just"/>
            <a:r>
              <a:rPr lang="en-US" sz="2000" b="0" i="0" dirty="0">
                <a:solidFill>
                  <a:srgbClr val="212529"/>
                </a:solidFill>
                <a:effectLst/>
                <a:latin typeface="Times New Roman" panose="02020603050405020304" pitchFamily="18" charset="0"/>
                <a:cs typeface="Times New Roman" panose="02020603050405020304" pitchFamily="18" charset="0"/>
              </a:rPr>
              <a:t>Pixel-level change ground truth is provided for all 14 training and 10 test image pairs. The annotated changes focus on urban changes, such as new buildings or new roads. These data can be used for training and setting parameters of change detection algorithms.</a:t>
            </a:r>
          </a:p>
          <a:p>
            <a:pPr algn="l"/>
            <a:endParaRPr lang="en-US" b="0" i="0" dirty="0">
              <a:solidFill>
                <a:srgbClr val="21252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584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6997F9-F92A-BBD1-10F7-29967530AE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559" y="365857"/>
            <a:ext cx="3579448" cy="4803303"/>
          </a:xfrm>
        </p:spPr>
      </p:pic>
      <p:pic>
        <p:nvPicPr>
          <p:cNvPr id="7" name="Picture 6">
            <a:extLst>
              <a:ext uri="{FF2B5EF4-FFF2-40B4-BE49-F238E27FC236}">
                <a16:creationId xmlns:a16="http://schemas.microsoft.com/office/drawing/2014/main" id="{4E03FAEB-1A1B-D44E-6992-3D6A3C3CA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473" y="365857"/>
            <a:ext cx="3579449" cy="4803306"/>
          </a:xfrm>
          <a:prstGeom prst="rect">
            <a:avLst/>
          </a:prstGeom>
        </p:spPr>
      </p:pic>
      <p:sp>
        <p:nvSpPr>
          <p:cNvPr id="8" name="Rectangle 7">
            <a:extLst>
              <a:ext uri="{FF2B5EF4-FFF2-40B4-BE49-F238E27FC236}">
                <a16:creationId xmlns:a16="http://schemas.microsoft.com/office/drawing/2014/main" id="{4E843281-5DB9-2D4E-432D-472D5DCFA2E4}"/>
              </a:ext>
            </a:extLst>
          </p:cNvPr>
          <p:cNvSpPr/>
          <p:nvPr/>
        </p:nvSpPr>
        <p:spPr>
          <a:xfrm>
            <a:off x="1511559" y="5439747"/>
            <a:ext cx="9041363" cy="105239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t>The above two images are of location called Chongqing in China. First image is Chongqing in the year 2015 and the second image is Chongqing in the year 2018.</a:t>
            </a:r>
          </a:p>
        </p:txBody>
      </p:sp>
    </p:spTree>
    <p:extLst>
      <p:ext uri="{BB962C8B-B14F-4D97-AF65-F5344CB8AC3E}">
        <p14:creationId xmlns:p14="http://schemas.microsoft.com/office/powerpoint/2010/main" val="3459722781"/>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5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1775</TotalTime>
  <Words>2132</Words>
  <Application>Microsoft Office PowerPoint</Application>
  <PresentationFormat>Widescreen</PresentationFormat>
  <Paragraphs>233</Paragraphs>
  <Slides>26</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26</vt:i4>
      </vt:variant>
    </vt:vector>
  </HeadingPairs>
  <TitlesOfParts>
    <vt:vector size="41" baseType="lpstr">
      <vt:lpstr>Arial</vt:lpstr>
      <vt:lpstr>Calibri</vt:lpstr>
      <vt:lpstr>Century Gothic</vt:lpstr>
      <vt:lpstr>Designball-Social-01</vt:lpstr>
      <vt:lpstr>Times New Roman</vt:lpstr>
      <vt:lpstr>Tw Cen MT</vt:lpstr>
      <vt:lpstr>Tw Cen MT Condensed</vt:lpstr>
      <vt:lpstr>Wingdings</vt:lpstr>
      <vt:lpstr>Wingdings 3</vt:lpstr>
      <vt:lpstr>5_Office Theme</vt:lpstr>
      <vt:lpstr>3_Office Theme</vt:lpstr>
      <vt:lpstr>13_Office Theme</vt:lpstr>
      <vt:lpstr>Office Theme</vt:lpstr>
      <vt:lpstr>Integral</vt:lpstr>
      <vt:lpstr>1_Office Theme</vt:lpstr>
      <vt:lpstr>PowerPoint Presentation</vt:lpstr>
      <vt:lpstr>PowerPoint Presentation</vt:lpstr>
      <vt:lpstr>Problem Statement</vt:lpstr>
      <vt:lpstr>PowerPoint Presentation</vt:lpstr>
      <vt:lpstr>PowerPoint Presentation</vt:lpstr>
      <vt:lpstr>LITERATURE REVIEW</vt:lpstr>
      <vt:lpstr>PowerPoint Presentation</vt:lpstr>
      <vt:lpstr>Dataset description</vt:lpstr>
      <vt:lpstr>PowerPoint Presentation</vt:lpstr>
      <vt:lpstr>PowerPoint Presentation</vt:lpstr>
      <vt:lpstr>PowerPoint Presentation</vt:lpstr>
      <vt:lpstr>Architecture diagram</vt:lpstr>
      <vt:lpstr>PowerPoint Presentation</vt:lpstr>
      <vt:lpstr>PowerPoint Presentation</vt:lpstr>
      <vt:lpstr>PowerPoint Presentation</vt:lpstr>
      <vt:lpstr>PowerPoint Presentation</vt:lpstr>
      <vt:lpstr>Test case 1 results</vt:lpstr>
      <vt:lpstr>Test case 1results</vt:lpstr>
      <vt:lpstr>Test case 2 results</vt:lpstr>
      <vt:lpstr>TEST CASE 2 RESULTS</vt:lpstr>
      <vt:lpstr>Test case 3 results</vt:lpstr>
      <vt:lpstr>Test case 3 results</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RIZWANULLAH M0HAMMAD</dc:creator>
  <cp:lastModifiedBy>Ajay Kumar Varma</cp:lastModifiedBy>
  <cp:revision>887</cp:revision>
  <dcterms:created xsi:type="dcterms:W3CDTF">2022-08-25T16:22:58Z</dcterms:created>
  <dcterms:modified xsi:type="dcterms:W3CDTF">2023-05-18T16:02:30Z</dcterms:modified>
</cp:coreProperties>
</file>